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3"/>
  </p:notesMasterIdLst>
  <p:handoutMasterIdLst>
    <p:handoutMasterId r:id="rId54"/>
  </p:handoutMasterIdLst>
  <p:sldIdLst>
    <p:sldId id="327" r:id="rId5"/>
    <p:sldId id="330" r:id="rId6"/>
    <p:sldId id="331" r:id="rId7"/>
    <p:sldId id="332" r:id="rId8"/>
    <p:sldId id="298" r:id="rId9"/>
    <p:sldId id="262" r:id="rId10"/>
    <p:sldId id="263" r:id="rId11"/>
    <p:sldId id="299" r:id="rId12"/>
    <p:sldId id="302" r:id="rId13"/>
    <p:sldId id="264" r:id="rId14"/>
    <p:sldId id="266" r:id="rId15"/>
    <p:sldId id="336" r:id="rId16"/>
    <p:sldId id="276" r:id="rId17"/>
    <p:sldId id="333" r:id="rId18"/>
    <p:sldId id="303" r:id="rId19"/>
    <p:sldId id="293" r:id="rId20"/>
    <p:sldId id="334" r:id="rId21"/>
    <p:sldId id="284" r:id="rId22"/>
    <p:sldId id="269" r:id="rId23"/>
    <p:sldId id="306" r:id="rId24"/>
    <p:sldId id="305" r:id="rId25"/>
    <p:sldId id="307" r:id="rId26"/>
    <p:sldId id="335" r:id="rId27"/>
    <p:sldId id="308" r:id="rId28"/>
    <p:sldId id="270" r:id="rId29"/>
    <p:sldId id="309" r:id="rId30"/>
    <p:sldId id="310" r:id="rId31"/>
    <p:sldId id="311" r:id="rId32"/>
    <p:sldId id="312" r:id="rId33"/>
    <p:sldId id="314" r:id="rId34"/>
    <p:sldId id="313" r:id="rId35"/>
    <p:sldId id="315" r:id="rId36"/>
    <p:sldId id="316" r:id="rId37"/>
    <p:sldId id="317" r:id="rId38"/>
    <p:sldId id="294" r:id="rId39"/>
    <p:sldId id="296" r:id="rId40"/>
    <p:sldId id="318" r:id="rId41"/>
    <p:sldId id="319" r:id="rId42"/>
    <p:sldId id="321" r:id="rId43"/>
    <p:sldId id="322" r:id="rId44"/>
    <p:sldId id="323" r:id="rId45"/>
    <p:sldId id="324" r:id="rId46"/>
    <p:sldId id="288" r:id="rId47"/>
    <p:sldId id="289" r:id="rId48"/>
    <p:sldId id="320" r:id="rId49"/>
    <p:sldId id="274" r:id="rId50"/>
    <p:sldId id="275" r:id="rId51"/>
    <p:sldId id="329" r:id="rId52"/>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08" userDrawn="1">
          <p15:clr>
            <a:srgbClr val="A4A3A4"/>
          </p15:clr>
        </p15:guide>
        <p15:guide id="2" pos="3864"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p:scale>
          <a:sx n="44" d="100"/>
          <a:sy n="44" d="100"/>
        </p:scale>
        <p:origin x="1696" y="252"/>
      </p:cViewPr>
      <p:guideLst>
        <p:guide orient="horz" pos="2208"/>
        <p:guide pos="3864"/>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commentAuthors" Target="commentAuthor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notesMaster" Target="notesMasters/notesMaster1.xml"/><Relationship Id="rId58" Type="http://schemas.openxmlformats.org/officeDocument/2006/relationships/theme" Target="theme/theme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viewProps" Target="view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microsoft.com/office/2015/10/relationships/revisionInfo" Target="revisionInfo.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10/18/2024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10/18/2024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3</a:t>
            </a:fld>
            <a:endParaRPr lang="en-US"/>
          </a:p>
        </p:txBody>
      </p:sp>
    </p:spTree>
    <p:extLst>
      <p:ext uri="{BB962C8B-B14F-4D97-AF65-F5344CB8AC3E}">
        <p14:creationId xmlns:p14="http://schemas.microsoft.com/office/powerpoint/2010/main" val="16735633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9</a:t>
            </a:fld>
            <a:endParaRPr lang="en-US"/>
          </a:p>
        </p:txBody>
      </p:sp>
    </p:spTree>
    <p:extLst>
      <p:ext uri="{BB962C8B-B14F-4D97-AF65-F5344CB8AC3E}">
        <p14:creationId xmlns:p14="http://schemas.microsoft.com/office/powerpoint/2010/main" val="12324566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17</a:t>
            </a:fld>
            <a:endParaRPr lang="en-US"/>
          </a:p>
        </p:txBody>
      </p:sp>
    </p:spTree>
    <p:extLst>
      <p:ext uri="{BB962C8B-B14F-4D97-AF65-F5344CB8AC3E}">
        <p14:creationId xmlns:p14="http://schemas.microsoft.com/office/powerpoint/2010/main" val="35925081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36</a:t>
            </a:fld>
            <a:endParaRPr lang="en-US"/>
          </a:p>
        </p:txBody>
      </p:sp>
    </p:spTree>
    <p:extLst>
      <p:ext uri="{BB962C8B-B14F-4D97-AF65-F5344CB8AC3E}">
        <p14:creationId xmlns:p14="http://schemas.microsoft.com/office/powerpoint/2010/main" val="29969355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47</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10/18/2024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10/18/2024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10/18/2024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10/18/2024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10/18/2024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10/18/2024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10/18/2024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10/18/2024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10/18/2024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10/18/2024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14.png"/><Relationship Id="rId3" Type="http://schemas.openxmlformats.org/officeDocument/2006/relationships/image" Target="../media/image21.png"/><Relationship Id="rId7" Type="http://schemas.openxmlformats.org/officeDocument/2006/relationships/image" Target="../media/image25.png"/><Relationship Id="rId12"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24.png"/><Relationship Id="rId11" Type="http://schemas.openxmlformats.org/officeDocument/2006/relationships/image" Target="../media/image29.png"/><Relationship Id="rId5" Type="http://schemas.openxmlformats.org/officeDocument/2006/relationships/image" Target="../media/image23.png"/><Relationship Id="rId10" Type="http://schemas.openxmlformats.org/officeDocument/2006/relationships/image" Target="../media/image28.png"/><Relationship Id="rId4" Type="http://schemas.openxmlformats.org/officeDocument/2006/relationships/image" Target="../media/image22.png"/><Relationship Id="rId9" Type="http://schemas.openxmlformats.org/officeDocument/2006/relationships/image" Target="../media/image27.png"/></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33.png"/><Relationship Id="rId5" Type="http://schemas.openxmlformats.org/officeDocument/2006/relationships/image" Target="../media/image32.png"/><Relationship Id="rId10" Type="http://schemas.openxmlformats.org/officeDocument/2006/relationships/image" Target="../media/image37.png"/><Relationship Id="rId4" Type="http://schemas.openxmlformats.org/officeDocument/2006/relationships/image" Target="../media/image31.png"/><Relationship Id="rId9" Type="http://schemas.openxmlformats.org/officeDocument/2006/relationships/image" Target="../media/image36.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3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60.png"/></Relationships>
</file>

<file path=ppt/slides/_rels/slide3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66.png"/></Relationships>
</file>

<file path=ppt/slides/_rels/slide43.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s>
</file>

<file path=ppt/slides/_rels/slide9.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3.png"/><Relationship Id="rId7"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7.png"/><Relationship Id="rId11" Type="http://schemas.openxmlformats.org/officeDocument/2006/relationships/image" Target="../media/image14.png"/><Relationship Id="rId5" Type="http://schemas.openxmlformats.org/officeDocument/2006/relationships/image" Target="../media/image16.png"/><Relationship Id="rId10" Type="http://schemas.openxmlformats.org/officeDocument/2006/relationships/image" Target="../media/image13.png"/><Relationship Id="rId4" Type="http://schemas.openxmlformats.org/officeDocument/2006/relationships/image" Target="../media/image15.png"/><Relationship Id="rId9"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Connie Bagonza Tendo </a:t>
            </a:r>
          </a:p>
          <a:p>
            <a:r>
              <a:rPr lang="en-US" dirty="0">
                <a:solidFill>
                  <a:schemeClr val="bg2"/>
                </a:solidFill>
                <a:latin typeface="Abadi" panose="020B0604020104020204" pitchFamily="34" charset="0"/>
                <a:ea typeface="SF Pro" pitchFamily="2" charset="0"/>
                <a:cs typeface="SF Pro" pitchFamily="2" charset="0"/>
              </a:rPr>
              <a:t>10/15/2024 </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a:xfrm>
            <a:off x="9611816" y="5778491"/>
            <a:ext cx="2479906" cy="443506"/>
          </a:xfrm>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946197" y="-213306"/>
            <a:ext cx="8975652" cy="4351338"/>
          </a:xfrm>
          <a:prstGeom prst="rect">
            <a:avLst/>
          </a:prstGeom>
        </p:spPr>
        <p:txBody>
          <a:bodyPr/>
          <a:lstStyle/>
          <a:p>
            <a:pPr marL="0" indent="0">
              <a:buNone/>
            </a:pPr>
            <a:endParaRPr lang="en-US" dirty="0"/>
          </a:p>
          <a:p>
            <a:pPr marL="0" indent="0">
              <a:buNone/>
            </a:pPr>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623129"/>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pic>
        <p:nvPicPr>
          <p:cNvPr id="10" name="Picture 9">
            <a:extLst>
              <a:ext uri="{FF2B5EF4-FFF2-40B4-BE49-F238E27FC236}">
                <a16:creationId xmlns:a16="http://schemas.microsoft.com/office/drawing/2014/main" id="{ED3CB241-A220-7B96-3EF7-87AFA15ED918}"/>
              </a:ext>
            </a:extLst>
          </p:cNvPr>
          <p:cNvPicPr>
            <a:picLocks noChangeAspect="1"/>
          </p:cNvPicPr>
          <p:nvPr/>
        </p:nvPicPr>
        <p:blipFill>
          <a:blip r:embed="rId3"/>
          <a:stretch>
            <a:fillRect/>
          </a:stretch>
        </p:blipFill>
        <p:spPr>
          <a:xfrm>
            <a:off x="662241" y="1837833"/>
            <a:ext cx="3432223" cy="466335"/>
          </a:xfrm>
          <a:prstGeom prst="rect">
            <a:avLst/>
          </a:prstGeom>
        </p:spPr>
      </p:pic>
      <p:pic>
        <p:nvPicPr>
          <p:cNvPr id="12" name="Picture 11">
            <a:extLst>
              <a:ext uri="{FF2B5EF4-FFF2-40B4-BE49-F238E27FC236}">
                <a16:creationId xmlns:a16="http://schemas.microsoft.com/office/drawing/2014/main" id="{73C6E739-27FF-9B51-DEF0-FADA0A00F8D5}"/>
              </a:ext>
            </a:extLst>
          </p:cNvPr>
          <p:cNvPicPr>
            <a:picLocks noChangeAspect="1"/>
          </p:cNvPicPr>
          <p:nvPr/>
        </p:nvPicPr>
        <p:blipFill>
          <a:blip r:embed="rId4"/>
          <a:stretch>
            <a:fillRect/>
          </a:stretch>
        </p:blipFill>
        <p:spPr>
          <a:xfrm>
            <a:off x="4376613" y="1838399"/>
            <a:ext cx="1685476" cy="1606200"/>
          </a:xfrm>
          <a:prstGeom prst="rect">
            <a:avLst/>
          </a:prstGeom>
        </p:spPr>
      </p:pic>
      <p:pic>
        <p:nvPicPr>
          <p:cNvPr id="14" name="Picture 13">
            <a:extLst>
              <a:ext uri="{FF2B5EF4-FFF2-40B4-BE49-F238E27FC236}">
                <a16:creationId xmlns:a16="http://schemas.microsoft.com/office/drawing/2014/main" id="{982AC768-E77A-4C4D-75BF-B44AE9ED4577}"/>
              </a:ext>
            </a:extLst>
          </p:cNvPr>
          <p:cNvPicPr>
            <a:picLocks noChangeAspect="1"/>
          </p:cNvPicPr>
          <p:nvPr/>
        </p:nvPicPr>
        <p:blipFill>
          <a:blip r:embed="rId5"/>
          <a:stretch>
            <a:fillRect/>
          </a:stretch>
        </p:blipFill>
        <p:spPr>
          <a:xfrm>
            <a:off x="4343224" y="3444599"/>
            <a:ext cx="1685476" cy="1745799"/>
          </a:xfrm>
          <a:prstGeom prst="rect">
            <a:avLst/>
          </a:prstGeom>
        </p:spPr>
      </p:pic>
      <p:pic>
        <p:nvPicPr>
          <p:cNvPr id="16" name="Picture 15">
            <a:extLst>
              <a:ext uri="{FF2B5EF4-FFF2-40B4-BE49-F238E27FC236}">
                <a16:creationId xmlns:a16="http://schemas.microsoft.com/office/drawing/2014/main" id="{BDC43E24-7C2C-3726-8101-12E0E717E052}"/>
              </a:ext>
            </a:extLst>
          </p:cNvPr>
          <p:cNvPicPr>
            <a:picLocks noChangeAspect="1"/>
          </p:cNvPicPr>
          <p:nvPr/>
        </p:nvPicPr>
        <p:blipFill>
          <a:blip r:embed="rId6"/>
          <a:stretch>
            <a:fillRect/>
          </a:stretch>
        </p:blipFill>
        <p:spPr>
          <a:xfrm>
            <a:off x="6426026" y="1811178"/>
            <a:ext cx="3304701" cy="1199329"/>
          </a:xfrm>
          <a:prstGeom prst="rect">
            <a:avLst/>
          </a:prstGeom>
        </p:spPr>
      </p:pic>
      <p:pic>
        <p:nvPicPr>
          <p:cNvPr id="18" name="Picture 17">
            <a:extLst>
              <a:ext uri="{FF2B5EF4-FFF2-40B4-BE49-F238E27FC236}">
                <a16:creationId xmlns:a16="http://schemas.microsoft.com/office/drawing/2014/main" id="{6550A4EC-7161-C734-F8BE-55757444A2FA}"/>
              </a:ext>
            </a:extLst>
          </p:cNvPr>
          <p:cNvPicPr>
            <a:picLocks noChangeAspect="1"/>
          </p:cNvPicPr>
          <p:nvPr/>
        </p:nvPicPr>
        <p:blipFill>
          <a:blip r:embed="rId7"/>
          <a:stretch>
            <a:fillRect/>
          </a:stretch>
        </p:blipFill>
        <p:spPr>
          <a:xfrm>
            <a:off x="6284949" y="2889728"/>
            <a:ext cx="2659569" cy="1787946"/>
          </a:xfrm>
          <a:prstGeom prst="rect">
            <a:avLst/>
          </a:prstGeom>
        </p:spPr>
      </p:pic>
      <p:pic>
        <p:nvPicPr>
          <p:cNvPr id="20" name="Picture 19">
            <a:extLst>
              <a:ext uri="{FF2B5EF4-FFF2-40B4-BE49-F238E27FC236}">
                <a16:creationId xmlns:a16="http://schemas.microsoft.com/office/drawing/2014/main" id="{ECAE4516-76C6-9BA4-06B6-0E7C6E0AB743}"/>
              </a:ext>
            </a:extLst>
          </p:cNvPr>
          <p:cNvPicPr>
            <a:picLocks noChangeAspect="1"/>
          </p:cNvPicPr>
          <p:nvPr/>
        </p:nvPicPr>
        <p:blipFill>
          <a:blip r:embed="rId8"/>
          <a:stretch>
            <a:fillRect/>
          </a:stretch>
        </p:blipFill>
        <p:spPr>
          <a:xfrm>
            <a:off x="9418756" y="1799940"/>
            <a:ext cx="2573077" cy="1773633"/>
          </a:xfrm>
          <a:prstGeom prst="rect">
            <a:avLst/>
          </a:prstGeom>
        </p:spPr>
      </p:pic>
      <p:pic>
        <p:nvPicPr>
          <p:cNvPr id="22" name="Picture 21">
            <a:extLst>
              <a:ext uri="{FF2B5EF4-FFF2-40B4-BE49-F238E27FC236}">
                <a16:creationId xmlns:a16="http://schemas.microsoft.com/office/drawing/2014/main" id="{8844F589-D653-FBEB-3A2C-294AB190A21B}"/>
              </a:ext>
            </a:extLst>
          </p:cNvPr>
          <p:cNvPicPr>
            <a:picLocks noChangeAspect="1"/>
          </p:cNvPicPr>
          <p:nvPr/>
        </p:nvPicPr>
        <p:blipFill>
          <a:blip r:embed="rId9"/>
          <a:stretch>
            <a:fillRect/>
          </a:stretch>
        </p:blipFill>
        <p:spPr>
          <a:xfrm>
            <a:off x="7649330" y="3444599"/>
            <a:ext cx="4542670" cy="799116"/>
          </a:xfrm>
          <a:prstGeom prst="rect">
            <a:avLst/>
          </a:prstGeom>
        </p:spPr>
      </p:pic>
      <p:pic>
        <p:nvPicPr>
          <p:cNvPr id="24" name="Picture 23">
            <a:extLst>
              <a:ext uri="{FF2B5EF4-FFF2-40B4-BE49-F238E27FC236}">
                <a16:creationId xmlns:a16="http://schemas.microsoft.com/office/drawing/2014/main" id="{F474807C-C05B-03FF-8AF6-A60B40A1BF6F}"/>
              </a:ext>
            </a:extLst>
          </p:cNvPr>
          <p:cNvPicPr>
            <a:picLocks noChangeAspect="1"/>
          </p:cNvPicPr>
          <p:nvPr/>
        </p:nvPicPr>
        <p:blipFill>
          <a:blip r:embed="rId10"/>
          <a:stretch>
            <a:fillRect/>
          </a:stretch>
        </p:blipFill>
        <p:spPr>
          <a:xfrm>
            <a:off x="662241" y="2686030"/>
            <a:ext cx="3240134" cy="2240960"/>
          </a:xfrm>
          <a:prstGeom prst="rect">
            <a:avLst/>
          </a:prstGeom>
        </p:spPr>
      </p:pic>
      <p:sp>
        <p:nvSpPr>
          <p:cNvPr id="25" name="TextBox 24">
            <a:extLst>
              <a:ext uri="{FF2B5EF4-FFF2-40B4-BE49-F238E27FC236}">
                <a16:creationId xmlns:a16="http://schemas.microsoft.com/office/drawing/2014/main" id="{6705CDE9-922D-B36D-D67B-424524DA6398}"/>
              </a:ext>
            </a:extLst>
          </p:cNvPr>
          <p:cNvSpPr txBox="1"/>
          <p:nvPr/>
        </p:nvSpPr>
        <p:spPr>
          <a:xfrm>
            <a:off x="264375" y="1700753"/>
            <a:ext cx="397866" cy="523220"/>
          </a:xfrm>
          <a:prstGeom prst="rect">
            <a:avLst/>
          </a:prstGeom>
          <a:noFill/>
        </p:spPr>
        <p:txBody>
          <a:bodyPr wrap="none" rtlCol="0">
            <a:spAutoFit/>
          </a:bodyPr>
          <a:lstStyle/>
          <a:p>
            <a:r>
              <a:rPr lang="en-US" sz="2800" dirty="0">
                <a:latin typeface="Amasis MT Pro Black" panose="020F0502020204030204" pitchFamily="18" charset="0"/>
              </a:rPr>
              <a:t>1</a:t>
            </a:r>
          </a:p>
        </p:txBody>
      </p:sp>
      <p:sp>
        <p:nvSpPr>
          <p:cNvPr id="26" name="TextBox 25">
            <a:extLst>
              <a:ext uri="{FF2B5EF4-FFF2-40B4-BE49-F238E27FC236}">
                <a16:creationId xmlns:a16="http://schemas.microsoft.com/office/drawing/2014/main" id="{44984D04-2902-5A24-A43A-857A0292CC8D}"/>
              </a:ext>
            </a:extLst>
          </p:cNvPr>
          <p:cNvSpPr txBox="1"/>
          <p:nvPr/>
        </p:nvSpPr>
        <p:spPr>
          <a:xfrm>
            <a:off x="4036606" y="1700753"/>
            <a:ext cx="397866" cy="523220"/>
          </a:xfrm>
          <a:prstGeom prst="rect">
            <a:avLst/>
          </a:prstGeom>
          <a:noFill/>
        </p:spPr>
        <p:txBody>
          <a:bodyPr wrap="none" rtlCol="0">
            <a:spAutoFit/>
          </a:bodyPr>
          <a:lstStyle/>
          <a:p>
            <a:r>
              <a:rPr lang="en-US" sz="2800" dirty="0">
                <a:latin typeface="Amasis MT Pro Black" panose="020F0502020204030204" pitchFamily="18" charset="0"/>
              </a:rPr>
              <a:t>2</a:t>
            </a:r>
          </a:p>
        </p:txBody>
      </p:sp>
      <p:sp>
        <p:nvSpPr>
          <p:cNvPr id="27" name="TextBox 26">
            <a:extLst>
              <a:ext uri="{FF2B5EF4-FFF2-40B4-BE49-F238E27FC236}">
                <a16:creationId xmlns:a16="http://schemas.microsoft.com/office/drawing/2014/main" id="{D1465739-1956-8911-80F7-0B5AB04AC004}"/>
              </a:ext>
            </a:extLst>
          </p:cNvPr>
          <p:cNvSpPr txBox="1"/>
          <p:nvPr/>
        </p:nvSpPr>
        <p:spPr>
          <a:xfrm>
            <a:off x="6045430" y="1721572"/>
            <a:ext cx="397866" cy="523220"/>
          </a:xfrm>
          <a:prstGeom prst="rect">
            <a:avLst/>
          </a:prstGeom>
          <a:noFill/>
        </p:spPr>
        <p:txBody>
          <a:bodyPr wrap="none" rtlCol="0">
            <a:spAutoFit/>
          </a:bodyPr>
          <a:lstStyle/>
          <a:p>
            <a:r>
              <a:rPr lang="en-US" sz="2800" dirty="0">
                <a:latin typeface="Amasis MT Pro Black" panose="020F0502020204030204" pitchFamily="18" charset="0"/>
              </a:rPr>
              <a:t>3</a:t>
            </a:r>
          </a:p>
        </p:txBody>
      </p:sp>
      <p:sp>
        <p:nvSpPr>
          <p:cNvPr id="28" name="TextBox 27">
            <a:extLst>
              <a:ext uri="{FF2B5EF4-FFF2-40B4-BE49-F238E27FC236}">
                <a16:creationId xmlns:a16="http://schemas.microsoft.com/office/drawing/2014/main" id="{3C273FBE-1025-BB31-EE95-A8B3A87EB551}"/>
              </a:ext>
            </a:extLst>
          </p:cNvPr>
          <p:cNvSpPr txBox="1"/>
          <p:nvPr/>
        </p:nvSpPr>
        <p:spPr>
          <a:xfrm>
            <a:off x="273010" y="2564343"/>
            <a:ext cx="397866" cy="523220"/>
          </a:xfrm>
          <a:prstGeom prst="rect">
            <a:avLst/>
          </a:prstGeom>
          <a:noFill/>
        </p:spPr>
        <p:txBody>
          <a:bodyPr wrap="none" rtlCol="0">
            <a:spAutoFit/>
          </a:bodyPr>
          <a:lstStyle/>
          <a:p>
            <a:r>
              <a:rPr lang="en-US" sz="2800" dirty="0">
                <a:latin typeface="Amasis MT Pro Black" panose="020F0502020204030204" pitchFamily="18" charset="0"/>
              </a:rPr>
              <a:t>4</a:t>
            </a:r>
          </a:p>
        </p:txBody>
      </p:sp>
      <p:pic>
        <p:nvPicPr>
          <p:cNvPr id="31" name="Picture 30">
            <a:extLst>
              <a:ext uri="{FF2B5EF4-FFF2-40B4-BE49-F238E27FC236}">
                <a16:creationId xmlns:a16="http://schemas.microsoft.com/office/drawing/2014/main" id="{63A8DB5E-7486-6FB2-18C0-E1AFE8200255}"/>
              </a:ext>
            </a:extLst>
          </p:cNvPr>
          <p:cNvPicPr>
            <a:picLocks noChangeAspect="1"/>
          </p:cNvPicPr>
          <p:nvPr/>
        </p:nvPicPr>
        <p:blipFill>
          <a:blip r:embed="rId11"/>
          <a:stretch>
            <a:fillRect/>
          </a:stretch>
        </p:blipFill>
        <p:spPr>
          <a:xfrm>
            <a:off x="1840986" y="5308852"/>
            <a:ext cx="7969763" cy="1222453"/>
          </a:xfrm>
          <a:prstGeom prst="rect">
            <a:avLst/>
          </a:prstGeom>
        </p:spPr>
      </p:pic>
      <p:pic>
        <p:nvPicPr>
          <p:cNvPr id="32" name="Picture 31">
            <a:extLst>
              <a:ext uri="{FF2B5EF4-FFF2-40B4-BE49-F238E27FC236}">
                <a16:creationId xmlns:a16="http://schemas.microsoft.com/office/drawing/2014/main" id="{7563CF56-C488-7BA8-99FE-287DF3D8653E}"/>
              </a:ext>
            </a:extLst>
          </p:cNvPr>
          <p:cNvPicPr>
            <a:picLocks noChangeAspect="1"/>
          </p:cNvPicPr>
          <p:nvPr/>
        </p:nvPicPr>
        <p:blipFill>
          <a:blip r:embed="rId12"/>
          <a:stretch>
            <a:fillRect/>
          </a:stretch>
        </p:blipFill>
        <p:spPr>
          <a:xfrm>
            <a:off x="463308" y="5394597"/>
            <a:ext cx="1530429" cy="1136708"/>
          </a:xfrm>
          <a:prstGeom prst="rect">
            <a:avLst/>
          </a:prstGeom>
        </p:spPr>
      </p:pic>
      <p:pic>
        <p:nvPicPr>
          <p:cNvPr id="33" name="Picture 32">
            <a:extLst>
              <a:ext uri="{FF2B5EF4-FFF2-40B4-BE49-F238E27FC236}">
                <a16:creationId xmlns:a16="http://schemas.microsoft.com/office/drawing/2014/main" id="{E73EBB4E-B544-CED4-980D-6FC2EBC30CBC}"/>
              </a:ext>
            </a:extLst>
          </p:cNvPr>
          <p:cNvPicPr>
            <a:picLocks noChangeAspect="1"/>
          </p:cNvPicPr>
          <p:nvPr/>
        </p:nvPicPr>
        <p:blipFill>
          <a:blip r:embed="rId13"/>
          <a:stretch>
            <a:fillRect/>
          </a:stretch>
        </p:blipFill>
        <p:spPr>
          <a:xfrm rot="10800000">
            <a:off x="9810749" y="5530919"/>
            <a:ext cx="1276416" cy="1003352"/>
          </a:xfrm>
          <a:prstGeom prst="rect">
            <a:avLst/>
          </a:prstGeom>
        </p:spPr>
      </p:pic>
      <p:sp>
        <p:nvSpPr>
          <p:cNvPr id="34" name="TextBox 33">
            <a:extLst>
              <a:ext uri="{FF2B5EF4-FFF2-40B4-BE49-F238E27FC236}">
                <a16:creationId xmlns:a16="http://schemas.microsoft.com/office/drawing/2014/main" id="{EBDBB895-0D26-1FD3-5F84-31BFABE27031}"/>
              </a:ext>
            </a:extLst>
          </p:cNvPr>
          <p:cNvSpPr txBox="1"/>
          <p:nvPr/>
        </p:nvSpPr>
        <p:spPr>
          <a:xfrm>
            <a:off x="7330843" y="5322610"/>
            <a:ext cx="397866" cy="523220"/>
          </a:xfrm>
          <a:prstGeom prst="rect">
            <a:avLst/>
          </a:prstGeom>
          <a:noFill/>
        </p:spPr>
        <p:txBody>
          <a:bodyPr wrap="none" rtlCol="0">
            <a:spAutoFit/>
          </a:bodyPr>
          <a:lstStyle/>
          <a:p>
            <a:r>
              <a:rPr lang="en-US" sz="2800" dirty="0">
                <a:latin typeface="Amasis MT Pro Black" panose="020F0502020204030204" pitchFamily="18" charset="0"/>
              </a:rPr>
              <a:t>4</a:t>
            </a:r>
          </a:p>
        </p:txBody>
      </p:sp>
      <p:sp>
        <p:nvSpPr>
          <p:cNvPr id="35" name="TextBox 34">
            <a:extLst>
              <a:ext uri="{FF2B5EF4-FFF2-40B4-BE49-F238E27FC236}">
                <a16:creationId xmlns:a16="http://schemas.microsoft.com/office/drawing/2014/main" id="{D926F426-2369-822B-F30C-D2C1BC2E059C}"/>
              </a:ext>
            </a:extLst>
          </p:cNvPr>
          <p:cNvSpPr txBox="1"/>
          <p:nvPr/>
        </p:nvSpPr>
        <p:spPr>
          <a:xfrm>
            <a:off x="1844114" y="5262502"/>
            <a:ext cx="397866" cy="523220"/>
          </a:xfrm>
          <a:prstGeom prst="rect">
            <a:avLst/>
          </a:prstGeom>
          <a:noFill/>
        </p:spPr>
        <p:txBody>
          <a:bodyPr wrap="none" rtlCol="0">
            <a:spAutoFit/>
          </a:bodyPr>
          <a:lstStyle/>
          <a:p>
            <a:r>
              <a:rPr lang="en-US" sz="2800" dirty="0">
                <a:latin typeface="Amasis MT Pro Black" panose="020F0502020204030204" pitchFamily="18" charset="0"/>
              </a:rPr>
              <a:t>1</a:t>
            </a:r>
          </a:p>
        </p:txBody>
      </p:sp>
      <p:sp>
        <p:nvSpPr>
          <p:cNvPr id="36" name="TextBox 35">
            <a:extLst>
              <a:ext uri="{FF2B5EF4-FFF2-40B4-BE49-F238E27FC236}">
                <a16:creationId xmlns:a16="http://schemas.microsoft.com/office/drawing/2014/main" id="{89B0D07B-2363-88F4-B5B5-639430500EF5}"/>
              </a:ext>
            </a:extLst>
          </p:cNvPr>
          <p:cNvSpPr txBox="1"/>
          <p:nvPr/>
        </p:nvSpPr>
        <p:spPr>
          <a:xfrm>
            <a:off x="3733094" y="5254565"/>
            <a:ext cx="397866" cy="523220"/>
          </a:xfrm>
          <a:prstGeom prst="rect">
            <a:avLst/>
          </a:prstGeom>
          <a:noFill/>
        </p:spPr>
        <p:txBody>
          <a:bodyPr wrap="none" rtlCol="0">
            <a:spAutoFit/>
          </a:bodyPr>
          <a:lstStyle/>
          <a:p>
            <a:r>
              <a:rPr lang="en-US" sz="2800" dirty="0">
                <a:latin typeface="Amasis MT Pro Black" panose="020F0502020204030204" pitchFamily="18" charset="0"/>
              </a:rPr>
              <a:t>2</a:t>
            </a:r>
          </a:p>
        </p:txBody>
      </p:sp>
      <p:sp>
        <p:nvSpPr>
          <p:cNvPr id="37" name="TextBox 36">
            <a:extLst>
              <a:ext uri="{FF2B5EF4-FFF2-40B4-BE49-F238E27FC236}">
                <a16:creationId xmlns:a16="http://schemas.microsoft.com/office/drawing/2014/main" id="{D40D6595-87E5-5EC6-E5C2-C4EB4BB0E824}"/>
              </a:ext>
            </a:extLst>
          </p:cNvPr>
          <p:cNvSpPr txBox="1"/>
          <p:nvPr/>
        </p:nvSpPr>
        <p:spPr>
          <a:xfrm>
            <a:off x="5531968" y="5302138"/>
            <a:ext cx="397866" cy="523220"/>
          </a:xfrm>
          <a:prstGeom prst="rect">
            <a:avLst/>
          </a:prstGeom>
          <a:noFill/>
        </p:spPr>
        <p:txBody>
          <a:bodyPr wrap="none" rtlCol="0">
            <a:spAutoFit/>
          </a:bodyPr>
          <a:lstStyle/>
          <a:p>
            <a:r>
              <a:rPr lang="en-US" sz="2800" dirty="0">
                <a:latin typeface="Amasis MT Pro Black" panose="020F0502020204030204" pitchFamily="18" charset="0"/>
              </a:rPr>
              <a:t>3</a:t>
            </a: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986971" y="1669517"/>
            <a:ext cx="10000343" cy="5697624"/>
          </a:xfrm>
          <a:prstGeom prst="rect">
            <a:avLst/>
          </a:prstGeom>
        </p:spPr>
        <p:txBody>
          <a:bodyPr lIns="91440" tIns="45720" rIns="91440" bIns="45720" anchor="t"/>
          <a:lstStyle/>
          <a:p>
            <a:r>
              <a:rPr lang="en-US" sz="1800" b="1" dirty="0"/>
              <a:t>Scatter plots: </a:t>
            </a:r>
            <a:r>
              <a:rPr lang="en-US" sz="1800" dirty="0"/>
              <a:t>are typically used to explore relationships between two variables, making it easier to observe patterns.</a:t>
            </a:r>
          </a:p>
          <a:p>
            <a:pPr lvl="1"/>
            <a:r>
              <a:rPr lang="en-US" sz="1800" dirty="0"/>
              <a:t> </a:t>
            </a:r>
            <a:r>
              <a:rPr lang="en-US" sz="1800" b="1" dirty="0"/>
              <a:t>Flight Number vs. Launch Site: </a:t>
            </a:r>
            <a:r>
              <a:rPr lang="en-US" sz="1800" dirty="0"/>
              <a:t> I wanted to visualize the relationship between the frequency of launches (FlightNumber) and different launch sites used by SpaceX. I noticed that as the FlightNumber increases, the success rate for landings also increases and this reflects on SpaceX’s improvement over time.</a:t>
            </a:r>
            <a:endParaRPr lang="en-US" sz="1800" b="1" dirty="0"/>
          </a:p>
          <a:p>
            <a:pPr lvl="1"/>
            <a:r>
              <a:rPr lang="en-US" sz="1800" b="1" dirty="0"/>
              <a:t>Payload vs. Launch Site: </a:t>
            </a:r>
            <a:r>
              <a:rPr lang="en-US" sz="1800" dirty="0"/>
              <a:t>I wanted to examine the distribution of payload masses across different launch sites, and I noticed no rockets launched with heavy payloads at the VAFB-SLC launch site.</a:t>
            </a:r>
          </a:p>
          <a:p>
            <a:pPr lvl="1"/>
            <a:r>
              <a:rPr lang="en-US" sz="1800" b="1" dirty="0"/>
              <a:t>Flight Number vs. Orbit Type: </a:t>
            </a:r>
            <a:r>
              <a:rPr lang="en-US" sz="1800" dirty="0"/>
              <a:t>I wanted to examine how the frequency of flights (FlightNumber) correlates with different orbit types. </a:t>
            </a:r>
          </a:p>
          <a:p>
            <a:pPr lvl="2"/>
            <a:r>
              <a:rPr lang="en-US" sz="1800" dirty="0"/>
              <a:t>For </a:t>
            </a:r>
            <a:r>
              <a:rPr lang="en-US" sz="1800" b="1" dirty="0"/>
              <a:t>the LEO (Low Earth Orbit), </a:t>
            </a:r>
            <a:r>
              <a:rPr lang="en-US" sz="1800" dirty="0"/>
              <a:t>there was a positive relationship between FlightNumber and success, suggesting better chances for launch outcomes</a:t>
            </a:r>
          </a:p>
          <a:p>
            <a:pPr lvl="2"/>
            <a:r>
              <a:rPr lang="en-US" sz="1800" dirty="0"/>
              <a:t>Dor the </a:t>
            </a:r>
            <a:r>
              <a:rPr lang="en-US" sz="1800" b="1" dirty="0"/>
              <a:t>GTO(Geostationary Transfer Orbit), </a:t>
            </a:r>
            <a:r>
              <a:rPr lang="en-US" sz="1800" dirty="0"/>
              <a:t>there was no relationship, suggesting that other factors may influence the chances for launch outcomes.</a:t>
            </a:r>
          </a:p>
          <a:p>
            <a:pPr marL="457200" lvl="1" indent="0">
              <a:buNone/>
            </a:pPr>
            <a:endParaRPr lang="en-US" sz="1800" b="1"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261305" y="1943448"/>
            <a:ext cx="9745589" cy="5697624"/>
          </a:xfrm>
          <a:prstGeom prst="rect">
            <a:avLst/>
          </a:prstGeom>
        </p:spPr>
        <p:txBody>
          <a:bodyPr lIns="91440" tIns="45720" rIns="91440" bIns="45720" anchor="t"/>
          <a:lstStyle/>
          <a:p>
            <a:pPr lvl="1"/>
            <a:r>
              <a:rPr lang="en-US" sz="1800" b="1" dirty="0"/>
              <a:t>Payload vs. Orbit Type: </a:t>
            </a:r>
            <a:r>
              <a:rPr lang="en-US" sz="1800" dirty="0"/>
              <a:t>I wanted to examine how the payload mass varied across different orbit types.</a:t>
            </a:r>
          </a:p>
          <a:p>
            <a:pPr lvl="2"/>
            <a:r>
              <a:rPr lang="en-US" sz="1800" dirty="0"/>
              <a:t>For the </a:t>
            </a:r>
            <a:r>
              <a:rPr lang="en-US" sz="1800" b="1" dirty="0"/>
              <a:t>Polar. LEO, ISS </a:t>
            </a:r>
            <a:r>
              <a:rPr lang="en-US" sz="1800" dirty="0"/>
              <a:t>there was a correlation between heavy payloads and successful landings.</a:t>
            </a:r>
          </a:p>
          <a:p>
            <a:pPr lvl="2"/>
            <a:r>
              <a:rPr lang="en-US" sz="1800" dirty="0"/>
              <a:t>For the GTO, the correlation was less clear because both successful and unsuccessful landings occur with heavy payloads.</a:t>
            </a:r>
            <a:endParaRPr lang="en-US" sz="1800" b="1" dirty="0"/>
          </a:p>
          <a:p>
            <a:r>
              <a:rPr lang="en-US" sz="1800" b="1" dirty="0"/>
              <a:t>Bar Charts: </a:t>
            </a:r>
            <a:r>
              <a:rPr lang="en-US" sz="1800" dirty="0"/>
              <a:t>are typically useful for comparing categorical variables.</a:t>
            </a:r>
          </a:p>
          <a:p>
            <a:pPr lvl="1"/>
            <a:r>
              <a:rPr lang="en-US" sz="1800" b="1" dirty="0"/>
              <a:t>Success rate by orbit type: </a:t>
            </a:r>
            <a:r>
              <a:rPr lang="en-US" sz="1800" dirty="0"/>
              <a:t>there was a correlation between the landing success rates of different orbit types. </a:t>
            </a:r>
            <a:r>
              <a:rPr lang="en-US" sz="1800" b="1" dirty="0"/>
              <a:t>ES1-L1, GEO, HEO, and SSO </a:t>
            </a:r>
            <a:r>
              <a:rPr lang="en-US" sz="1800" dirty="0"/>
              <a:t>had the highest bars indicating that launches to these orbits have high success rates. Additionally, </a:t>
            </a:r>
            <a:r>
              <a:rPr lang="en-US" sz="1800" b="1" dirty="0"/>
              <a:t>GTO </a:t>
            </a:r>
            <a:r>
              <a:rPr lang="en-US" sz="1800" dirty="0"/>
              <a:t>had the lowest bar indicating that launches to this orbit face more challenges.</a:t>
            </a:r>
            <a:endParaRPr lang="en-US" sz="1800" b="1" dirty="0"/>
          </a:p>
          <a:p>
            <a:r>
              <a:rPr lang="en-US" sz="1800" b="1" dirty="0"/>
              <a:t>Line Charts: </a:t>
            </a:r>
            <a:r>
              <a:rPr lang="en-US" sz="1800" dirty="0"/>
              <a:t>are typically used to identify Falcon 9 first-stage landing trends over time.</a:t>
            </a:r>
          </a:p>
          <a:p>
            <a:pPr lvl="1"/>
            <a:r>
              <a:rPr lang="en-US" sz="1800" b="1" dirty="0"/>
              <a:t>Average yearly launch success: </a:t>
            </a:r>
            <a:r>
              <a:rPr lang="en-US" sz="1800" dirty="0"/>
              <a:t>the success rate consistently increased since 2013, peaking around 2020, suggesting that SpaceX refined its technology over the years.</a:t>
            </a:r>
            <a:endParaRPr lang="en-US" sz="1800" b="1" dirty="0"/>
          </a:p>
          <a:p>
            <a:pPr marL="457200" lvl="1" indent="0">
              <a:buNone/>
            </a:pPr>
            <a:endParaRPr lang="en-US" sz="1800" b="1"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638939"/>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 +1</a:t>
            </a:r>
          </a:p>
        </p:txBody>
      </p:sp>
    </p:spTree>
    <p:extLst>
      <p:ext uri="{BB962C8B-B14F-4D97-AF65-F5344CB8AC3E}">
        <p14:creationId xmlns:p14="http://schemas.microsoft.com/office/powerpoint/2010/main" val="4315870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25715" y="1371600"/>
            <a:ext cx="11466285" cy="5471886"/>
          </a:xfrm>
          <a:prstGeom prst="rect">
            <a:avLst/>
          </a:prstGeom>
        </p:spPr>
        <p:txBody>
          <a:bodyPr>
            <a:normAutofit fontScale="77500" lnSpcReduction="20000"/>
          </a:bodyPr>
          <a:lstStyle/>
          <a:p>
            <a:pPr marL="0" indent="0">
              <a:buNone/>
            </a:pPr>
            <a:r>
              <a:rPr lang="en-US" sz="2600" dirty="0"/>
              <a:t>SQL queries to understand the SpaceX dataset better.</a:t>
            </a:r>
          </a:p>
          <a:p>
            <a:endParaRPr lang="en-US" sz="2600" dirty="0"/>
          </a:p>
          <a:p>
            <a:pPr lvl="1"/>
            <a:r>
              <a:rPr lang="en-US" sz="2600" b="1" dirty="0"/>
              <a:t>Unique Launch Sites: </a:t>
            </a:r>
            <a:r>
              <a:rPr lang="en-US" sz="2600" dirty="0"/>
              <a:t>extracted names of unique launch sites from the space missions </a:t>
            </a:r>
          </a:p>
          <a:p>
            <a:pPr lvl="1"/>
            <a:r>
              <a:rPr lang="en-US" sz="2600" b="1" dirty="0"/>
              <a:t>Launch Sites starting with ‘CCA’: </a:t>
            </a:r>
            <a:r>
              <a:rPr lang="en-US" sz="2600" dirty="0"/>
              <a:t> displayed five records with launch sites beginning with ‘CCA’. </a:t>
            </a:r>
          </a:p>
          <a:p>
            <a:pPr lvl="1"/>
            <a:r>
              <a:rPr lang="en-US" sz="2600" b="1" dirty="0"/>
              <a:t>Total Payload mass for NASA launches: </a:t>
            </a:r>
            <a:r>
              <a:rPr lang="en-US" sz="2600" dirty="0"/>
              <a:t> calculated the total payload mass carried by boosters launched by NASA.</a:t>
            </a:r>
          </a:p>
          <a:p>
            <a:pPr lvl="1"/>
            <a:r>
              <a:rPr lang="en-US" sz="2600" b="1" dirty="0"/>
              <a:t>Average Payload mass for F9 v1.1: </a:t>
            </a:r>
            <a:r>
              <a:rPr lang="en-US" sz="2600" dirty="0"/>
              <a:t> calculated the average payload mass carried by the booster version F9 v1.1 </a:t>
            </a:r>
          </a:p>
          <a:p>
            <a:pPr lvl="1"/>
            <a:r>
              <a:rPr lang="en-US" sz="2600" b="1" dirty="0"/>
              <a:t>First Successful ground pad landing: </a:t>
            </a:r>
            <a:r>
              <a:rPr lang="en-US" sz="2600" dirty="0"/>
              <a:t>displayed the date of the first successful landing outcome on a ground pad.</a:t>
            </a:r>
          </a:p>
          <a:p>
            <a:pPr lvl="1"/>
            <a:r>
              <a:rPr lang="en-US" sz="2600" b="1" dirty="0"/>
              <a:t>Boosters with Successful drone ship landing: </a:t>
            </a:r>
            <a:r>
              <a:rPr lang="en-US" sz="2600" dirty="0"/>
              <a:t>displayed the names of boosters that were successful on a drone ship with a payload mass greater than 4000kg but less than 6000 kg </a:t>
            </a:r>
          </a:p>
          <a:p>
            <a:pPr lvl="1"/>
            <a:r>
              <a:rPr lang="en-US" sz="2600" b="1" dirty="0"/>
              <a:t>Mission outcomes summary: </a:t>
            </a:r>
            <a:r>
              <a:rPr lang="en-US" sz="2600" dirty="0"/>
              <a:t>calculated the total number of successful and failed mission outcomes </a:t>
            </a:r>
            <a:endParaRPr lang="en-US" sz="2600" b="1" dirty="0"/>
          </a:p>
          <a:p>
            <a:pPr lvl="1"/>
            <a:r>
              <a:rPr lang="en-US" sz="2600" b="1" dirty="0"/>
              <a:t> Booster versions with maximum Payload mass:</a:t>
            </a:r>
            <a:r>
              <a:rPr lang="en-US" sz="2600" dirty="0"/>
              <a:t> extracted the names of booster versions that have carried the maximum payload mass</a:t>
            </a:r>
          </a:p>
          <a:p>
            <a:pPr lvl="1"/>
            <a:r>
              <a:rPr lang="en-US" sz="2600" b="1" dirty="0"/>
              <a:t>Failed drone Ship landings in 2015: </a:t>
            </a:r>
            <a:r>
              <a:rPr lang="en-US" sz="2600" dirty="0"/>
              <a:t>displayed the failed landing outcomes in drone ships in 2015</a:t>
            </a:r>
          </a:p>
          <a:p>
            <a:pPr lvl="1"/>
            <a:r>
              <a:rPr lang="en-US" sz="2600" b="1" dirty="0"/>
              <a:t>Ranking landing outcomes: </a:t>
            </a:r>
            <a:r>
              <a:rPr lang="en-US" sz="2600" dirty="0"/>
              <a:t>ranked the count of landing outcomes (e.g., failure on drone ship, success on ground pad) between the dates 2010-06-04 and 2017-03-20 in dec order.</a:t>
            </a:r>
            <a:endParaRPr lang="en-US" sz="2600" b="1" dirty="0"/>
          </a:p>
          <a:p>
            <a:pPr lvl="1"/>
            <a:endParaRPr lang="en-US" b="1" dirty="0"/>
          </a:p>
          <a:p>
            <a:pPr lvl="1"/>
            <a:endParaRPr lang="en-US" b="1" dirty="0"/>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rPr>
              <a:t>EDA with SQL </a:t>
            </a: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500063"/>
            <a:ext cx="10515600" cy="4351338"/>
          </a:xfrm>
          <a:prstGeom prst="rect">
            <a:avLst/>
          </a:prstGeom>
        </p:spPr>
        <p:txBody>
          <a:bodyPr>
            <a:normAutofit/>
          </a:bodyPr>
          <a:lstStyle/>
          <a:p>
            <a:pPr marL="0" indent="0">
              <a:buNone/>
            </a:pPr>
            <a:r>
              <a:rPr lang="en-US" sz="2200" dirty="0"/>
              <a:t>In the Launch Sites location Analysis, I developed an interactive map using Folium to analyze geospatial data related to launch sites. Various </a:t>
            </a:r>
            <a:r>
              <a:rPr lang="en-US" sz="2200" b="1" dirty="0"/>
              <a:t>map objects </a:t>
            </a:r>
            <a:r>
              <a:rPr lang="en-US" sz="2200" dirty="0"/>
              <a:t>were created to enhance the visualization of the </a:t>
            </a:r>
            <a:r>
              <a:rPr lang="en-US" sz="2200" b="1" dirty="0"/>
              <a:t>Space X </a:t>
            </a:r>
            <a:r>
              <a:rPr lang="en-US" sz="2200" dirty="0"/>
              <a:t>launch data. </a:t>
            </a:r>
          </a:p>
          <a:p>
            <a:pPr lvl="1"/>
            <a:r>
              <a:rPr lang="en-US" sz="2200" b="1" dirty="0"/>
              <a:t>Circles: </a:t>
            </a:r>
            <a:r>
              <a:rPr lang="en-US" sz="2200" dirty="0"/>
              <a:t>were used to highlight the area around each launch site, making them stand out on the map</a:t>
            </a:r>
            <a:endParaRPr lang="en-US" sz="2200" b="1" dirty="0"/>
          </a:p>
          <a:p>
            <a:pPr lvl="1"/>
            <a:r>
              <a:rPr lang="en-US" sz="2200" b="1" dirty="0"/>
              <a:t>Markers: </a:t>
            </a:r>
            <a:r>
              <a:rPr lang="en-US" sz="2200" dirty="0"/>
              <a:t>were used to identify and locate each launch site on the map.	 </a:t>
            </a:r>
            <a:endParaRPr lang="en-US" sz="2200" b="1" dirty="0"/>
          </a:p>
          <a:p>
            <a:pPr lvl="1"/>
            <a:r>
              <a:rPr lang="en-US" sz="2200" b="1" dirty="0"/>
              <a:t>MarkerClusters: </a:t>
            </a:r>
            <a:r>
              <a:rPr lang="en-US" sz="2200" dirty="0"/>
              <a:t>were used to manage the successful and failed launch outcomes using different colored markers (green for success, red for failure)  </a:t>
            </a:r>
          </a:p>
          <a:p>
            <a:pPr lvl="1"/>
            <a:r>
              <a:rPr lang="en-US" sz="2200" b="1" dirty="0"/>
              <a:t>MousePosition: </a:t>
            </a:r>
            <a:r>
              <a:rPr lang="en-US" sz="2200" dirty="0"/>
              <a:t>was used to display the coordinates as the user navigates the map.</a:t>
            </a:r>
            <a:endParaRPr lang="en-US" sz="2200" b="1" dirty="0"/>
          </a:p>
          <a:p>
            <a:pPr lvl="1"/>
            <a:r>
              <a:rPr lang="en-US" sz="2200" b="1" dirty="0"/>
              <a:t>Polyline: </a:t>
            </a:r>
            <a:r>
              <a:rPr lang="en-US" sz="2200" dirty="0"/>
              <a:t>lies were drawn between launch sites and select points e.g. the coastline.</a:t>
            </a:r>
            <a:endParaRPr lang="en-US" sz="2200" b="1" dirty="0"/>
          </a:p>
          <a:p>
            <a:pPr lvl="1"/>
            <a:r>
              <a:rPr lang="en-US" sz="2200" b="1" dirty="0"/>
              <a:t>Distance Markers: </a:t>
            </a:r>
            <a:r>
              <a:rPr lang="en-US" sz="2200" dirty="0"/>
              <a:t> were added at select points e.g. the coastline, displaying the calculated distance from each launch site.</a:t>
            </a:r>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2528827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65942"/>
            <a:ext cx="9999590" cy="4853407"/>
          </a:xfrm>
          <a:prstGeom prst="rect">
            <a:avLst/>
          </a:prstGeom>
        </p:spPr>
        <p:txBody>
          <a:bodyPr vert="horz" lIns="91440" tIns="45720" rIns="91440" bIns="45720" rtlCol="0" anchor="t">
            <a:normAutofit fontScale="85000" lnSpcReduction="20000"/>
          </a:bodyPr>
          <a:lstStyle/>
          <a:p>
            <a:pPr marL="0" indent="0">
              <a:buNone/>
            </a:pPr>
            <a:r>
              <a:rPr lang="en-US" dirty="0"/>
              <a:t>The dashboard I built with Plotly Dash, displays real-time interactive visual analytics of the </a:t>
            </a:r>
            <a:r>
              <a:rPr lang="en-US" b="1" dirty="0"/>
              <a:t>SpaceX</a:t>
            </a:r>
            <a:r>
              <a:rPr lang="en-US" dirty="0"/>
              <a:t> launch data. These are the interactions I added to the dashboard:</a:t>
            </a:r>
          </a:p>
          <a:p>
            <a:r>
              <a:rPr lang="en-US" dirty="0"/>
              <a:t>The </a:t>
            </a:r>
            <a:r>
              <a:rPr lang="en-US" b="1" dirty="0"/>
              <a:t>Launch Site dropdown menu </a:t>
            </a:r>
            <a:r>
              <a:rPr lang="en-US" dirty="0"/>
              <a:t>feature allows a user to filter the entire dashboard by selecting specific launch data based on what they want to analyze.</a:t>
            </a:r>
          </a:p>
          <a:p>
            <a:r>
              <a:rPr lang="en-US" dirty="0"/>
              <a:t>The </a:t>
            </a:r>
            <a:r>
              <a:rPr lang="en-US" b="1" dirty="0"/>
              <a:t>Success Rate pie Chart </a:t>
            </a:r>
            <a:r>
              <a:rPr lang="en-US" dirty="0"/>
              <a:t>displays the success vs. failure for launches. This feature allows a user to select a specific launch site and then displays the success and failure rates for that site only.</a:t>
            </a:r>
          </a:p>
          <a:p>
            <a:r>
              <a:rPr lang="en-US" b="1" dirty="0"/>
              <a:t>The Payload Range Slider </a:t>
            </a:r>
            <a:r>
              <a:rPr lang="en-US" dirty="0"/>
              <a:t>adjusts the range of payload mass to filter the data based on different payload values. This feature allows a user to explore how payload mass correlates with the mission outcome.</a:t>
            </a:r>
          </a:p>
          <a:p>
            <a:r>
              <a:rPr lang="en-US" dirty="0"/>
              <a:t>The </a:t>
            </a:r>
            <a:r>
              <a:rPr lang="en-US" b="1" dirty="0"/>
              <a:t>Payload vs. success scatter plot displays</a:t>
            </a:r>
            <a:r>
              <a:rPr lang="en-US" dirty="0"/>
              <a:t> the correlation between payload mass and mission success for all sites. This feature allows a user to analyze the relationship and make informed conclusions for the analysis.  </a:t>
            </a: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p14="http://schemas.microsoft.com/office/powerpoint/2010/main" val="3345327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Predictive Analysis (Classification)</a:t>
            </a:r>
            <a:endParaRPr lang="en-US" dirty="0">
              <a:solidFill>
                <a:srgbClr val="0B49CB"/>
              </a:solidFill>
              <a:latin typeface="Abadi"/>
            </a:endParaRPr>
          </a:p>
        </p:txBody>
      </p:sp>
      <p:pic>
        <p:nvPicPr>
          <p:cNvPr id="12" name="Picture 11">
            <a:extLst>
              <a:ext uri="{FF2B5EF4-FFF2-40B4-BE49-F238E27FC236}">
                <a16:creationId xmlns:a16="http://schemas.microsoft.com/office/drawing/2014/main" id="{FAF560E9-A3E3-F7EF-33CC-87D7F37DDA39}"/>
              </a:ext>
            </a:extLst>
          </p:cNvPr>
          <p:cNvPicPr>
            <a:picLocks noChangeAspect="1"/>
          </p:cNvPicPr>
          <p:nvPr/>
        </p:nvPicPr>
        <p:blipFill>
          <a:blip r:embed="rId3"/>
          <a:stretch>
            <a:fillRect/>
          </a:stretch>
        </p:blipFill>
        <p:spPr>
          <a:xfrm>
            <a:off x="770011" y="1538141"/>
            <a:ext cx="2307018" cy="2057438"/>
          </a:xfrm>
          <a:prstGeom prst="rect">
            <a:avLst/>
          </a:prstGeom>
        </p:spPr>
      </p:pic>
      <p:pic>
        <p:nvPicPr>
          <p:cNvPr id="14" name="Picture 13">
            <a:extLst>
              <a:ext uri="{FF2B5EF4-FFF2-40B4-BE49-F238E27FC236}">
                <a16:creationId xmlns:a16="http://schemas.microsoft.com/office/drawing/2014/main" id="{CEA2D3BA-E044-12F2-71F0-281AC5006A08}"/>
              </a:ext>
            </a:extLst>
          </p:cNvPr>
          <p:cNvPicPr>
            <a:picLocks noChangeAspect="1"/>
          </p:cNvPicPr>
          <p:nvPr/>
        </p:nvPicPr>
        <p:blipFill>
          <a:blip r:embed="rId4"/>
          <a:stretch>
            <a:fillRect/>
          </a:stretch>
        </p:blipFill>
        <p:spPr>
          <a:xfrm>
            <a:off x="770011" y="3631610"/>
            <a:ext cx="2307018" cy="828821"/>
          </a:xfrm>
          <a:prstGeom prst="rect">
            <a:avLst/>
          </a:prstGeom>
        </p:spPr>
      </p:pic>
      <p:pic>
        <p:nvPicPr>
          <p:cNvPr id="17" name="Picture 16">
            <a:extLst>
              <a:ext uri="{FF2B5EF4-FFF2-40B4-BE49-F238E27FC236}">
                <a16:creationId xmlns:a16="http://schemas.microsoft.com/office/drawing/2014/main" id="{51603BE1-4391-7B1A-38EA-526AE08E2EC8}"/>
              </a:ext>
            </a:extLst>
          </p:cNvPr>
          <p:cNvPicPr>
            <a:picLocks noChangeAspect="1"/>
          </p:cNvPicPr>
          <p:nvPr/>
        </p:nvPicPr>
        <p:blipFill>
          <a:blip r:embed="rId5"/>
          <a:stretch>
            <a:fillRect/>
          </a:stretch>
        </p:blipFill>
        <p:spPr>
          <a:xfrm>
            <a:off x="3637242" y="1556705"/>
            <a:ext cx="2671274" cy="1681648"/>
          </a:xfrm>
          <a:prstGeom prst="rect">
            <a:avLst/>
          </a:prstGeom>
        </p:spPr>
      </p:pic>
      <p:pic>
        <p:nvPicPr>
          <p:cNvPr id="19" name="Picture 18">
            <a:extLst>
              <a:ext uri="{FF2B5EF4-FFF2-40B4-BE49-F238E27FC236}">
                <a16:creationId xmlns:a16="http://schemas.microsoft.com/office/drawing/2014/main" id="{1E640AB2-05B4-C390-93C4-2A5B14BA5102}"/>
              </a:ext>
            </a:extLst>
          </p:cNvPr>
          <p:cNvPicPr>
            <a:picLocks noChangeAspect="1"/>
          </p:cNvPicPr>
          <p:nvPr/>
        </p:nvPicPr>
        <p:blipFill>
          <a:blip r:embed="rId6"/>
          <a:stretch>
            <a:fillRect/>
          </a:stretch>
        </p:blipFill>
        <p:spPr>
          <a:xfrm>
            <a:off x="3587360" y="3437340"/>
            <a:ext cx="2721156" cy="1485970"/>
          </a:xfrm>
          <a:prstGeom prst="rect">
            <a:avLst/>
          </a:prstGeom>
        </p:spPr>
      </p:pic>
      <p:pic>
        <p:nvPicPr>
          <p:cNvPr id="21" name="Picture 20">
            <a:extLst>
              <a:ext uri="{FF2B5EF4-FFF2-40B4-BE49-F238E27FC236}">
                <a16:creationId xmlns:a16="http://schemas.microsoft.com/office/drawing/2014/main" id="{2E76311B-97FB-1259-8323-75D5872742D1}"/>
              </a:ext>
            </a:extLst>
          </p:cNvPr>
          <p:cNvPicPr>
            <a:picLocks noChangeAspect="1"/>
          </p:cNvPicPr>
          <p:nvPr/>
        </p:nvPicPr>
        <p:blipFill>
          <a:blip r:embed="rId7"/>
          <a:stretch>
            <a:fillRect/>
          </a:stretch>
        </p:blipFill>
        <p:spPr>
          <a:xfrm>
            <a:off x="6241981" y="2252341"/>
            <a:ext cx="3033162" cy="811289"/>
          </a:xfrm>
          <a:prstGeom prst="rect">
            <a:avLst/>
          </a:prstGeom>
        </p:spPr>
      </p:pic>
      <p:pic>
        <p:nvPicPr>
          <p:cNvPr id="23" name="Picture 22">
            <a:extLst>
              <a:ext uri="{FF2B5EF4-FFF2-40B4-BE49-F238E27FC236}">
                <a16:creationId xmlns:a16="http://schemas.microsoft.com/office/drawing/2014/main" id="{98BAD874-4C13-E990-AEE3-4D8B26047C3D}"/>
              </a:ext>
            </a:extLst>
          </p:cNvPr>
          <p:cNvPicPr>
            <a:picLocks noChangeAspect="1"/>
          </p:cNvPicPr>
          <p:nvPr/>
        </p:nvPicPr>
        <p:blipFill>
          <a:blip r:embed="rId8"/>
          <a:stretch>
            <a:fillRect/>
          </a:stretch>
        </p:blipFill>
        <p:spPr>
          <a:xfrm>
            <a:off x="6241981" y="3400883"/>
            <a:ext cx="3033162" cy="811289"/>
          </a:xfrm>
          <a:prstGeom prst="rect">
            <a:avLst/>
          </a:prstGeom>
        </p:spPr>
      </p:pic>
      <p:pic>
        <p:nvPicPr>
          <p:cNvPr id="29" name="Picture 28">
            <a:extLst>
              <a:ext uri="{FF2B5EF4-FFF2-40B4-BE49-F238E27FC236}">
                <a16:creationId xmlns:a16="http://schemas.microsoft.com/office/drawing/2014/main" id="{C9388D30-0D7C-A462-9158-865D04F7AA82}"/>
              </a:ext>
            </a:extLst>
          </p:cNvPr>
          <p:cNvPicPr>
            <a:picLocks noChangeAspect="1"/>
          </p:cNvPicPr>
          <p:nvPr/>
        </p:nvPicPr>
        <p:blipFill>
          <a:blip r:embed="rId9"/>
          <a:stretch>
            <a:fillRect/>
          </a:stretch>
        </p:blipFill>
        <p:spPr>
          <a:xfrm>
            <a:off x="1646307" y="5122297"/>
            <a:ext cx="7860550" cy="1735704"/>
          </a:xfrm>
          <a:prstGeom prst="rect">
            <a:avLst/>
          </a:prstGeom>
        </p:spPr>
      </p:pic>
      <p:sp>
        <p:nvSpPr>
          <p:cNvPr id="30" name="TextBox 29">
            <a:extLst>
              <a:ext uri="{FF2B5EF4-FFF2-40B4-BE49-F238E27FC236}">
                <a16:creationId xmlns:a16="http://schemas.microsoft.com/office/drawing/2014/main" id="{0840746C-9CB4-58CB-6029-DB8C5DA4CB6B}"/>
              </a:ext>
            </a:extLst>
          </p:cNvPr>
          <p:cNvSpPr txBox="1"/>
          <p:nvPr/>
        </p:nvSpPr>
        <p:spPr>
          <a:xfrm>
            <a:off x="372145" y="1459461"/>
            <a:ext cx="397866" cy="523220"/>
          </a:xfrm>
          <a:prstGeom prst="rect">
            <a:avLst/>
          </a:prstGeom>
          <a:noFill/>
        </p:spPr>
        <p:txBody>
          <a:bodyPr wrap="none" rtlCol="0">
            <a:spAutoFit/>
          </a:bodyPr>
          <a:lstStyle/>
          <a:p>
            <a:r>
              <a:rPr lang="en-US" sz="2800" dirty="0">
                <a:latin typeface="Amasis MT Pro Black" panose="020F0502020204030204" pitchFamily="18" charset="0"/>
              </a:rPr>
              <a:t>1</a:t>
            </a:r>
          </a:p>
        </p:txBody>
      </p:sp>
      <p:sp>
        <p:nvSpPr>
          <p:cNvPr id="31" name="TextBox 30">
            <a:extLst>
              <a:ext uri="{FF2B5EF4-FFF2-40B4-BE49-F238E27FC236}">
                <a16:creationId xmlns:a16="http://schemas.microsoft.com/office/drawing/2014/main" id="{7B864926-CA95-5989-02C0-2EB050C8AC3B}"/>
              </a:ext>
            </a:extLst>
          </p:cNvPr>
          <p:cNvSpPr txBox="1"/>
          <p:nvPr/>
        </p:nvSpPr>
        <p:spPr>
          <a:xfrm>
            <a:off x="1724587" y="5058249"/>
            <a:ext cx="397866" cy="523220"/>
          </a:xfrm>
          <a:prstGeom prst="rect">
            <a:avLst/>
          </a:prstGeom>
          <a:noFill/>
        </p:spPr>
        <p:txBody>
          <a:bodyPr wrap="none" rtlCol="0">
            <a:spAutoFit/>
          </a:bodyPr>
          <a:lstStyle/>
          <a:p>
            <a:r>
              <a:rPr lang="en-US" sz="2800" dirty="0">
                <a:latin typeface="Amasis MT Pro Black" panose="020F0502020204030204" pitchFamily="18" charset="0"/>
              </a:rPr>
              <a:t>1</a:t>
            </a:r>
          </a:p>
        </p:txBody>
      </p:sp>
      <p:sp>
        <p:nvSpPr>
          <p:cNvPr id="32" name="TextBox 31">
            <a:extLst>
              <a:ext uri="{FF2B5EF4-FFF2-40B4-BE49-F238E27FC236}">
                <a16:creationId xmlns:a16="http://schemas.microsoft.com/office/drawing/2014/main" id="{A116F078-EB5E-D945-DB5F-51BBFA667B7A}"/>
              </a:ext>
            </a:extLst>
          </p:cNvPr>
          <p:cNvSpPr txBox="1"/>
          <p:nvPr/>
        </p:nvSpPr>
        <p:spPr>
          <a:xfrm>
            <a:off x="3239376" y="1433212"/>
            <a:ext cx="397866" cy="523220"/>
          </a:xfrm>
          <a:prstGeom prst="rect">
            <a:avLst/>
          </a:prstGeom>
          <a:noFill/>
        </p:spPr>
        <p:txBody>
          <a:bodyPr wrap="none" rtlCol="0">
            <a:spAutoFit/>
          </a:bodyPr>
          <a:lstStyle/>
          <a:p>
            <a:r>
              <a:rPr lang="en-US" sz="2800" dirty="0">
                <a:latin typeface="Amasis MT Pro Black" panose="020F0502020204030204" pitchFamily="18" charset="0"/>
              </a:rPr>
              <a:t>2</a:t>
            </a:r>
          </a:p>
        </p:txBody>
      </p:sp>
      <p:sp>
        <p:nvSpPr>
          <p:cNvPr id="33" name="TextBox 32">
            <a:extLst>
              <a:ext uri="{FF2B5EF4-FFF2-40B4-BE49-F238E27FC236}">
                <a16:creationId xmlns:a16="http://schemas.microsoft.com/office/drawing/2014/main" id="{7335A60A-E072-FF0E-461B-1AE13E5C753B}"/>
              </a:ext>
            </a:extLst>
          </p:cNvPr>
          <p:cNvSpPr txBox="1"/>
          <p:nvPr/>
        </p:nvSpPr>
        <p:spPr>
          <a:xfrm>
            <a:off x="4320691" y="5058249"/>
            <a:ext cx="397866" cy="523220"/>
          </a:xfrm>
          <a:prstGeom prst="rect">
            <a:avLst/>
          </a:prstGeom>
          <a:noFill/>
        </p:spPr>
        <p:txBody>
          <a:bodyPr wrap="none" rtlCol="0">
            <a:spAutoFit/>
          </a:bodyPr>
          <a:lstStyle/>
          <a:p>
            <a:r>
              <a:rPr lang="en-US" sz="2800" dirty="0">
                <a:latin typeface="Amasis MT Pro Black" panose="020F0502020204030204" pitchFamily="18" charset="0"/>
              </a:rPr>
              <a:t>2</a:t>
            </a:r>
          </a:p>
        </p:txBody>
      </p:sp>
      <p:sp>
        <p:nvSpPr>
          <p:cNvPr id="34" name="TextBox 33">
            <a:extLst>
              <a:ext uri="{FF2B5EF4-FFF2-40B4-BE49-F238E27FC236}">
                <a16:creationId xmlns:a16="http://schemas.microsoft.com/office/drawing/2014/main" id="{C2109CBF-842C-3B46-19CE-677D7AC36FDC}"/>
              </a:ext>
            </a:extLst>
          </p:cNvPr>
          <p:cNvSpPr txBox="1"/>
          <p:nvPr/>
        </p:nvSpPr>
        <p:spPr>
          <a:xfrm>
            <a:off x="6995075" y="5122297"/>
            <a:ext cx="397866" cy="523220"/>
          </a:xfrm>
          <a:prstGeom prst="rect">
            <a:avLst/>
          </a:prstGeom>
          <a:noFill/>
        </p:spPr>
        <p:txBody>
          <a:bodyPr wrap="none" rtlCol="0">
            <a:spAutoFit/>
          </a:bodyPr>
          <a:lstStyle/>
          <a:p>
            <a:r>
              <a:rPr lang="en-US" sz="2800" dirty="0">
                <a:latin typeface="Amasis MT Pro Black" panose="020F0502020204030204" pitchFamily="18" charset="0"/>
              </a:rPr>
              <a:t>3</a:t>
            </a:r>
          </a:p>
        </p:txBody>
      </p:sp>
      <p:pic>
        <p:nvPicPr>
          <p:cNvPr id="36" name="Picture 35">
            <a:extLst>
              <a:ext uri="{FF2B5EF4-FFF2-40B4-BE49-F238E27FC236}">
                <a16:creationId xmlns:a16="http://schemas.microsoft.com/office/drawing/2014/main" id="{65A003C5-F74C-6F7B-D24D-BA844C730417}"/>
              </a:ext>
            </a:extLst>
          </p:cNvPr>
          <p:cNvPicPr>
            <a:picLocks noChangeAspect="1"/>
          </p:cNvPicPr>
          <p:nvPr/>
        </p:nvPicPr>
        <p:blipFill>
          <a:blip r:embed="rId10"/>
          <a:stretch>
            <a:fillRect/>
          </a:stretch>
        </p:blipFill>
        <p:spPr>
          <a:xfrm>
            <a:off x="8963137" y="1556705"/>
            <a:ext cx="3028818" cy="2081791"/>
          </a:xfrm>
          <a:prstGeom prst="rect">
            <a:avLst/>
          </a:prstGeom>
        </p:spPr>
      </p:pic>
      <p:sp>
        <p:nvSpPr>
          <p:cNvPr id="37" name="TextBox 36">
            <a:extLst>
              <a:ext uri="{FF2B5EF4-FFF2-40B4-BE49-F238E27FC236}">
                <a16:creationId xmlns:a16="http://schemas.microsoft.com/office/drawing/2014/main" id="{73F5D1AA-40DD-3761-0167-CDBE7E6D8451}"/>
              </a:ext>
            </a:extLst>
          </p:cNvPr>
          <p:cNvSpPr txBox="1"/>
          <p:nvPr/>
        </p:nvSpPr>
        <p:spPr>
          <a:xfrm>
            <a:off x="8565271" y="1430923"/>
            <a:ext cx="397866" cy="523220"/>
          </a:xfrm>
          <a:prstGeom prst="rect">
            <a:avLst/>
          </a:prstGeom>
          <a:noFill/>
        </p:spPr>
        <p:txBody>
          <a:bodyPr wrap="none" rtlCol="0">
            <a:spAutoFit/>
          </a:bodyPr>
          <a:lstStyle/>
          <a:p>
            <a:r>
              <a:rPr lang="en-US" sz="2800" dirty="0">
                <a:latin typeface="Amasis MT Pro Black" panose="020F0502020204030204" pitchFamily="18" charset="0"/>
              </a:rPr>
              <a:t>3</a:t>
            </a:r>
          </a:p>
        </p:txBody>
      </p:sp>
    </p:spTree>
    <p:extLst>
      <p:ext uri="{BB962C8B-B14F-4D97-AF65-F5344CB8AC3E}">
        <p14:creationId xmlns:p14="http://schemas.microsoft.com/office/powerpoint/2010/main" val="18137112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770011" y="1393371"/>
            <a:ext cx="9868960" cy="463220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following slides will discuss these results </a:t>
            </a:r>
          </a:p>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8433062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1366153" y="4122058"/>
            <a:ext cx="9919458" cy="2764971"/>
          </a:xfrm>
          <a:prstGeom prst="rect">
            <a:avLst/>
          </a:prstGeom>
        </p:spPr>
        <p:txBody>
          <a:bodyPr>
            <a:normAutofit lnSpcReduction="10000"/>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scatter plot of </a:t>
            </a:r>
            <a:r>
              <a:rPr lang="en-US" sz="2200" b="1" dirty="0">
                <a:solidFill>
                  <a:schemeClr val="accent3">
                    <a:lumMod val="25000"/>
                  </a:schemeClr>
                </a:solidFill>
                <a:latin typeface="Abadi" panose="020B0604020104020204" pitchFamily="34" charset="0"/>
              </a:rPr>
              <a:t>Flight Number vs Launch Site </a:t>
            </a:r>
            <a:r>
              <a:rPr lang="en-US" sz="2200" dirty="0">
                <a:solidFill>
                  <a:schemeClr val="accent3">
                    <a:lumMod val="25000"/>
                  </a:schemeClr>
                </a:solidFill>
                <a:latin typeface="Abadi" panose="020B0604020104020204" pitchFamily="34" charset="0"/>
              </a:rPr>
              <a:t>reveals a positive correlation between the success rates of </a:t>
            </a:r>
            <a:r>
              <a:rPr lang="en-US" sz="2200" b="1" dirty="0">
                <a:solidFill>
                  <a:schemeClr val="accent3">
                    <a:lumMod val="25000"/>
                  </a:schemeClr>
                </a:solidFill>
                <a:latin typeface="Abadi" panose="020B0604020104020204" pitchFamily="34" charset="0"/>
              </a:rPr>
              <a:t>SpaceX</a:t>
            </a:r>
            <a:r>
              <a:rPr lang="en-US" sz="2200" dirty="0">
                <a:solidFill>
                  <a:schemeClr val="accent3">
                    <a:lumMod val="25000"/>
                  </a:schemeClr>
                </a:solidFill>
                <a:latin typeface="Abadi" panose="020B0604020104020204" pitchFamily="34" charset="0"/>
              </a:rPr>
              <a:t> landings as the number of launches increases.</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This correlation is significant at the </a:t>
            </a:r>
            <a:r>
              <a:rPr lang="en-US" sz="2200" b="1" dirty="0">
                <a:solidFill>
                  <a:schemeClr val="accent3">
                    <a:lumMod val="25000"/>
                  </a:schemeClr>
                </a:solidFill>
                <a:latin typeface="Abadi" panose="020B0604020104020204" pitchFamily="34" charset="0"/>
              </a:rPr>
              <a:t>KSC LC 39A </a:t>
            </a:r>
            <a:r>
              <a:rPr lang="en-US" sz="2200" dirty="0">
                <a:solidFill>
                  <a:schemeClr val="accent3">
                    <a:lumMod val="25000"/>
                  </a:schemeClr>
                </a:solidFill>
                <a:latin typeface="Abadi" panose="020B0604020104020204" pitchFamily="34" charset="0"/>
              </a:rPr>
              <a:t>launch site because the first successful landing took almost 25 flights. </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This correlation demonstrates </a:t>
            </a:r>
            <a:r>
              <a:rPr lang="en-US" sz="2200" b="1" dirty="0">
                <a:solidFill>
                  <a:schemeClr val="accent3">
                    <a:lumMod val="25000"/>
                  </a:schemeClr>
                </a:solidFill>
                <a:latin typeface="Abadi" panose="020B0604020104020204" pitchFamily="34" charset="0"/>
              </a:rPr>
              <a:t>SpaceX</a:t>
            </a:r>
            <a:r>
              <a:rPr lang="en-US" sz="2200" dirty="0">
                <a:solidFill>
                  <a:schemeClr val="accent3">
                    <a:lumMod val="25000"/>
                  </a:schemeClr>
                </a:solidFill>
                <a:latin typeface="Abadi" panose="020B0604020104020204" pitchFamily="34" charset="0"/>
              </a:rPr>
              <a:t>’s approach to refining its technology over time.</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8" name="Picture 7">
            <a:extLst>
              <a:ext uri="{FF2B5EF4-FFF2-40B4-BE49-F238E27FC236}">
                <a16:creationId xmlns:a16="http://schemas.microsoft.com/office/drawing/2014/main" id="{4DB03949-0E68-B782-4FCD-820ED21092FF}"/>
              </a:ext>
            </a:extLst>
          </p:cNvPr>
          <p:cNvPicPr>
            <a:picLocks noChangeAspect="1"/>
          </p:cNvPicPr>
          <p:nvPr/>
        </p:nvPicPr>
        <p:blipFill>
          <a:blip r:embed="rId3"/>
          <a:stretch>
            <a:fillRect/>
          </a:stretch>
        </p:blipFill>
        <p:spPr>
          <a:xfrm>
            <a:off x="439363" y="1667735"/>
            <a:ext cx="11035085" cy="2425294"/>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844788"/>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b="1" dirty="0">
                <a:solidFill>
                  <a:schemeClr val="accent3">
                    <a:lumMod val="25000"/>
                  </a:schemeClr>
                </a:solidFill>
                <a:latin typeface="Abadi"/>
              </a:rPr>
              <a:t>Executive Summary</a:t>
            </a:r>
          </a:p>
          <a:p>
            <a:pPr>
              <a:lnSpc>
                <a:spcPct val="100000"/>
              </a:lnSpc>
              <a:spcBef>
                <a:spcPts val="1400"/>
              </a:spcBef>
            </a:pPr>
            <a:r>
              <a:rPr lang="en-US" sz="2200" b="1" dirty="0">
                <a:solidFill>
                  <a:schemeClr val="accent3">
                    <a:lumMod val="25000"/>
                  </a:schemeClr>
                </a:solidFill>
                <a:latin typeface="Abadi"/>
              </a:rPr>
              <a:t>Introduction</a:t>
            </a:r>
          </a:p>
          <a:p>
            <a:pPr>
              <a:lnSpc>
                <a:spcPct val="100000"/>
              </a:lnSpc>
              <a:spcBef>
                <a:spcPts val="1400"/>
              </a:spcBef>
            </a:pPr>
            <a:r>
              <a:rPr lang="en-US" sz="2200" b="1" dirty="0">
                <a:solidFill>
                  <a:schemeClr val="accent3">
                    <a:lumMod val="25000"/>
                  </a:schemeClr>
                </a:solidFill>
                <a:latin typeface="Abadi"/>
              </a:rPr>
              <a:t>Methodology</a:t>
            </a:r>
          </a:p>
          <a:p>
            <a:pPr>
              <a:lnSpc>
                <a:spcPct val="100000"/>
              </a:lnSpc>
              <a:spcBef>
                <a:spcPts val="1400"/>
              </a:spcBef>
            </a:pPr>
            <a:r>
              <a:rPr lang="en-US" sz="2200" b="1" dirty="0">
                <a:solidFill>
                  <a:schemeClr val="accent3">
                    <a:lumMod val="25000"/>
                  </a:schemeClr>
                </a:solidFill>
                <a:latin typeface="Abadi"/>
              </a:rPr>
              <a:t>Results</a:t>
            </a:r>
          </a:p>
          <a:p>
            <a:pPr>
              <a:lnSpc>
                <a:spcPct val="100000"/>
              </a:lnSpc>
              <a:spcBef>
                <a:spcPts val="1400"/>
              </a:spcBef>
            </a:pPr>
            <a:r>
              <a:rPr lang="en-US" sz="2200" b="1" dirty="0">
                <a:solidFill>
                  <a:schemeClr val="accent3">
                    <a:lumMod val="25000"/>
                  </a:schemeClr>
                </a:solidFill>
                <a:latin typeface="Abadi"/>
              </a:rPr>
              <a:t>Conclusion</a:t>
            </a:r>
          </a:p>
          <a:p>
            <a:pPr>
              <a:lnSpc>
                <a:spcPct val="100000"/>
              </a:lnSpc>
              <a:spcBef>
                <a:spcPts val="1400"/>
              </a:spcBef>
            </a:pPr>
            <a:r>
              <a:rPr lang="en-US" sz="2200" b="1"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496050" y="3932410"/>
            <a:ext cx="10687961" cy="381158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scatter plot </a:t>
            </a:r>
            <a:r>
              <a:rPr lang="en-US" sz="2200" b="1" dirty="0">
                <a:solidFill>
                  <a:schemeClr val="accent3">
                    <a:lumMod val="25000"/>
                  </a:schemeClr>
                </a:solidFill>
                <a:latin typeface="Abadi" panose="020B0604020104020204" pitchFamily="34" charset="0"/>
              </a:rPr>
              <a:t>Payload vs. Launch site </a:t>
            </a:r>
            <a:r>
              <a:rPr lang="en-US" sz="2200" dirty="0">
                <a:solidFill>
                  <a:schemeClr val="accent3">
                    <a:lumMod val="25000"/>
                  </a:schemeClr>
                </a:solidFill>
                <a:latin typeface="Abadi" panose="020B0604020104020204" pitchFamily="34" charset="0"/>
              </a:rPr>
              <a:t>plot reveals insights into the distribution of payload masses across </a:t>
            </a:r>
            <a:r>
              <a:rPr lang="en-US" sz="2200" b="1" dirty="0">
                <a:solidFill>
                  <a:schemeClr val="accent3">
                    <a:lumMod val="25000"/>
                  </a:schemeClr>
                </a:solidFill>
                <a:latin typeface="Abadi" panose="020B0604020104020204" pitchFamily="34" charset="0"/>
              </a:rPr>
              <a:t>SpaceX </a:t>
            </a:r>
            <a:r>
              <a:rPr lang="en-US" sz="2200" dirty="0">
                <a:solidFill>
                  <a:schemeClr val="accent3">
                    <a:lumMod val="25000"/>
                  </a:schemeClr>
                </a:solidFill>
                <a:latin typeface="Abadi" panose="020B0604020104020204" pitchFamily="34" charset="0"/>
              </a:rPr>
              <a:t>launch sites.</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This correlation is significant at the</a:t>
            </a:r>
            <a:r>
              <a:rPr lang="en-US" sz="2200" b="1" dirty="0">
                <a:solidFill>
                  <a:schemeClr val="accent3">
                    <a:lumMod val="25000"/>
                  </a:schemeClr>
                </a:solidFill>
                <a:latin typeface="Abadi" panose="020B0604020104020204" pitchFamily="34" charset="0"/>
              </a:rPr>
              <a:t> VAFB-SLC  </a:t>
            </a:r>
            <a:r>
              <a:rPr lang="en-US" sz="2200" dirty="0">
                <a:solidFill>
                  <a:schemeClr val="accent3">
                    <a:lumMod val="25000"/>
                  </a:schemeClr>
                </a:solidFill>
                <a:latin typeface="Abadi" panose="020B0604020104020204" pitchFamily="34" charset="0"/>
              </a:rPr>
              <a:t>launch site because it doesn’t have rockets with heavy payloads, indicating potential limitations in either the site's payload capacity or the location of the site. </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My conclusion is that there is no clear correlation between the payload mass and the launch site because other factors influence them.</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 </a:t>
            </a:r>
            <a:endParaRPr lang="en-US" dirty="0">
              <a:solidFill>
                <a:srgbClr val="0B49CB"/>
              </a:solidFill>
            </a:endParaRPr>
          </a:p>
        </p:txBody>
      </p:sp>
      <p:pic>
        <p:nvPicPr>
          <p:cNvPr id="6" name="Picture 5">
            <a:extLst>
              <a:ext uri="{FF2B5EF4-FFF2-40B4-BE49-F238E27FC236}">
                <a16:creationId xmlns:a16="http://schemas.microsoft.com/office/drawing/2014/main" id="{2548DD30-B2FB-8452-96F5-7B0098227B18}"/>
              </a:ext>
            </a:extLst>
          </p:cNvPr>
          <p:cNvPicPr>
            <a:picLocks noChangeAspect="1"/>
          </p:cNvPicPr>
          <p:nvPr/>
        </p:nvPicPr>
        <p:blipFill>
          <a:blip r:embed="rId3"/>
          <a:stretch>
            <a:fillRect/>
          </a:stretch>
        </p:blipFill>
        <p:spPr>
          <a:xfrm>
            <a:off x="235496" y="1572985"/>
            <a:ext cx="11448504" cy="229141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307862" y="2671044"/>
            <a:ext cx="5863018" cy="4467114"/>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a:t>
            </a:r>
            <a:r>
              <a:rPr lang="en-US" sz="2200" b="1" dirty="0">
                <a:solidFill>
                  <a:schemeClr val="accent3">
                    <a:lumMod val="25000"/>
                  </a:schemeClr>
                </a:solidFill>
                <a:latin typeface="Abadi" panose="020B0604020104020204" pitchFamily="34" charset="0"/>
              </a:rPr>
              <a:t>success rate vs. orbit type </a:t>
            </a:r>
            <a:r>
              <a:rPr lang="en-US" sz="2200" dirty="0">
                <a:solidFill>
                  <a:schemeClr val="accent3">
                    <a:lumMod val="25000"/>
                  </a:schemeClr>
                </a:solidFill>
                <a:latin typeface="Abadi" panose="020B0604020104020204" pitchFamily="34" charset="0"/>
              </a:rPr>
              <a:t>bar plot shows that orbits </a:t>
            </a:r>
            <a:r>
              <a:rPr lang="en-US" sz="2200" b="1" dirty="0">
                <a:solidFill>
                  <a:schemeClr val="accent3">
                    <a:lumMod val="25000"/>
                  </a:schemeClr>
                </a:solidFill>
                <a:latin typeface="Abadi" panose="020B0604020104020204" pitchFamily="34" charset="0"/>
              </a:rPr>
              <a:t>ES-L1, GEO, EO</a:t>
            </a:r>
            <a:r>
              <a:rPr lang="en-US" sz="2200" dirty="0">
                <a:solidFill>
                  <a:schemeClr val="accent3">
                    <a:lumMod val="25000"/>
                  </a:schemeClr>
                </a:solidFill>
                <a:latin typeface="Abadi" panose="020B0604020104020204" pitchFamily="34" charset="0"/>
              </a:rPr>
              <a:t>, and </a:t>
            </a:r>
            <a:r>
              <a:rPr lang="en-US" sz="2200" b="1" dirty="0">
                <a:solidFill>
                  <a:schemeClr val="accent3">
                    <a:lumMod val="25000"/>
                  </a:schemeClr>
                </a:solidFill>
                <a:latin typeface="Abadi" panose="020B0604020104020204" pitchFamily="34" charset="0"/>
              </a:rPr>
              <a:t>SSO</a:t>
            </a:r>
            <a:r>
              <a:rPr lang="en-US" sz="2200" dirty="0">
                <a:solidFill>
                  <a:schemeClr val="accent3">
                    <a:lumMod val="25000"/>
                  </a:schemeClr>
                </a:solidFill>
                <a:latin typeface="Abadi" panose="020B0604020104020204" pitchFamily="34" charset="0"/>
              </a:rPr>
              <a:t> have the highest success rates. However, the </a:t>
            </a:r>
            <a:r>
              <a:rPr lang="en-US" sz="2200" b="1" dirty="0">
                <a:solidFill>
                  <a:schemeClr val="accent3">
                    <a:lumMod val="25000"/>
                  </a:schemeClr>
                </a:solidFill>
                <a:latin typeface="Abadi" panose="020B0604020104020204" pitchFamily="34" charset="0"/>
              </a:rPr>
              <a:t>GTO</a:t>
            </a:r>
            <a:r>
              <a:rPr lang="en-US" sz="2200" dirty="0">
                <a:solidFill>
                  <a:schemeClr val="accent3">
                    <a:lumMod val="25000"/>
                  </a:schemeClr>
                </a:solidFill>
                <a:latin typeface="Abadi" panose="020B0604020104020204" pitchFamily="34" charset="0"/>
              </a:rPr>
              <a:t> orbit has the lowest success rate showing that launches to this orbit have lower chances of landing successfully. </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a:extLst>
              <a:ext uri="{FF2B5EF4-FFF2-40B4-BE49-F238E27FC236}">
                <a16:creationId xmlns:a16="http://schemas.microsoft.com/office/drawing/2014/main" id="{FA6052A0-B7D2-4886-D58F-628A96A7BB6B}"/>
              </a:ext>
            </a:extLst>
          </p:cNvPr>
          <p:cNvPicPr>
            <a:picLocks noChangeAspect="1"/>
          </p:cNvPicPr>
          <p:nvPr/>
        </p:nvPicPr>
        <p:blipFill>
          <a:blip r:embed="rId3"/>
          <a:stretch>
            <a:fillRect/>
          </a:stretch>
        </p:blipFill>
        <p:spPr>
          <a:xfrm>
            <a:off x="6170880" y="1828800"/>
            <a:ext cx="5636088" cy="3857057"/>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34027" y="1803263"/>
            <a:ext cx="4912029" cy="4516087"/>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a:t>
            </a:r>
            <a:r>
              <a:rPr lang="en-US" sz="2200" b="1" dirty="0">
                <a:solidFill>
                  <a:schemeClr val="accent3">
                    <a:lumMod val="25000"/>
                  </a:schemeClr>
                </a:solidFill>
                <a:latin typeface="Abadi" panose="020B0604020104020204" pitchFamily="34" charset="0"/>
              </a:rPr>
              <a:t>Flight Number vs. Orbit Type </a:t>
            </a:r>
            <a:r>
              <a:rPr lang="en-US" sz="2200" dirty="0">
                <a:solidFill>
                  <a:schemeClr val="accent3">
                    <a:lumMod val="25000"/>
                  </a:schemeClr>
                </a:solidFill>
                <a:latin typeface="Abadi" panose="020B0604020104020204" pitchFamily="34" charset="0"/>
              </a:rPr>
              <a:t>plot shows a positive correlation between flight frequency and launch success for </a:t>
            </a:r>
            <a:r>
              <a:rPr lang="en-US" sz="2200" b="1" dirty="0">
                <a:solidFill>
                  <a:schemeClr val="accent3">
                    <a:lumMod val="25000"/>
                  </a:schemeClr>
                </a:solidFill>
                <a:latin typeface="Abadi" panose="020B0604020104020204" pitchFamily="34" charset="0"/>
              </a:rPr>
              <a:t>lower earth orbit(LEO). </a:t>
            </a:r>
            <a:r>
              <a:rPr lang="en-US" sz="2200" dirty="0">
                <a:solidFill>
                  <a:schemeClr val="accent3">
                    <a:lumMod val="25000"/>
                  </a:schemeClr>
                </a:solidFill>
                <a:latin typeface="Abadi" panose="020B0604020104020204" pitchFamily="34" charset="0"/>
              </a:rPr>
              <a:t>This is because of </a:t>
            </a:r>
            <a:r>
              <a:rPr lang="en-US" sz="2200" b="1" dirty="0">
                <a:solidFill>
                  <a:schemeClr val="accent3">
                    <a:lumMod val="25000"/>
                  </a:schemeClr>
                </a:solidFill>
                <a:latin typeface="Abadi" panose="020B0604020104020204" pitchFamily="34" charset="0"/>
              </a:rPr>
              <a:t>SpaceX</a:t>
            </a:r>
            <a:r>
              <a:rPr lang="en-US" sz="2200" dirty="0">
                <a:solidFill>
                  <a:schemeClr val="accent3">
                    <a:lumMod val="25000"/>
                  </a:schemeClr>
                </a:solidFill>
                <a:latin typeface="Abadi" panose="020B0604020104020204" pitchFamily="34" charset="0"/>
              </a:rPr>
              <a:t>’s continuous improvement with repeated launches to </a:t>
            </a:r>
            <a:r>
              <a:rPr lang="en-US" sz="2200" b="1" dirty="0">
                <a:solidFill>
                  <a:schemeClr val="accent3">
                    <a:lumMod val="25000"/>
                  </a:schemeClr>
                </a:solidFill>
                <a:latin typeface="Abadi" panose="020B0604020104020204" pitchFamily="34" charset="0"/>
              </a:rPr>
              <a:t>LEO.</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However, for the </a:t>
            </a:r>
            <a:r>
              <a:rPr lang="en-US" sz="2200" b="1" dirty="0">
                <a:solidFill>
                  <a:schemeClr val="accent3">
                    <a:lumMod val="25000"/>
                  </a:schemeClr>
                </a:solidFill>
                <a:latin typeface="Abadi" panose="020B0604020104020204" pitchFamily="34" charset="0"/>
              </a:rPr>
              <a:t>GTO (geostationary Transfer Orbit)</a:t>
            </a:r>
            <a:r>
              <a:rPr lang="en-US" sz="2200" dirty="0">
                <a:solidFill>
                  <a:schemeClr val="accent3">
                    <a:lumMod val="25000"/>
                  </a:schemeClr>
                </a:solidFill>
                <a:latin typeface="Abadi" panose="020B0604020104020204" pitchFamily="34" charset="0"/>
              </a:rPr>
              <a:t>, there is no clear relationship on the plot, suggesting other factors may have influenced launch outcomes.</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69DBFFE8-A0E5-ECB4-ECC9-887BA0D4B145}"/>
              </a:ext>
            </a:extLst>
          </p:cNvPr>
          <p:cNvPicPr>
            <a:picLocks noChangeAspect="1"/>
          </p:cNvPicPr>
          <p:nvPr/>
        </p:nvPicPr>
        <p:blipFill>
          <a:blip r:embed="rId3"/>
          <a:stretch>
            <a:fillRect/>
          </a:stretch>
        </p:blipFill>
        <p:spPr>
          <a:xfrm>
            <a:off x="5759328" y="1803264"/>
            <a:ext cx="5752663" cy="3959186"/>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425690"/>
            <a:ext cx="4687360" cy="381158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a:t>
            </a:r>
            <a:r>
              <a:rPr lang="en-US" sz="2200" b="1" dirty="0">
                <a:solidFill>
                  <a:schemeClr val="accent3">
                    <a:lumMod val="25000"/>
                  </a:schemeClr>
                </a:solidFill>
                <a:latin typeface="Abadi" panose="020B0604020104020204" pitchFamily="34" charset="0"/>
              </a:rPr>
              <a:t>Payload vs. Orbit type </a:t>
            </a:r>
            <a:r>
              <a:rPr lang="en-US" sz="2200" dirty="0">
                <a:solidFill>
                  <a:schemeClr val="accent3">
                    <a:lumMod val="25000"/>
                  </a:schemeClr>
                </a:solidFill>
                <a:latin typeface="Abadi" panose="020B0604020104020204" pitchFamily="34" charset="0"/>
              </a:rPr>
              <a:t>plot shows that orbits </a:t>
            </a:r>
            <a:r>
              <a:rPr lang="en-US" sz="2200" b="1" dirty="0">
                <a:solidFill>
                  <a:schemeClr val="accent3">
                    <a:lumMod val="25000"/>
                  </a:schemeClr>
                </a:solidFill>
                <a:latin typeface="Abadi" panose="020B0604020104020204" pitchFamily="34" charset="0"/>
              </a:rPr>
              <a:t>LEO, Polar, </a:t>
            </a:r>
            <a:r>
              <a:rPr lang="en-US" sz="2200" dirty="0">
                <a:solidFill>
                  <a:schemeClr val="accent3">
                    <a:lumMod val="25000"/>
                  </a:schemeClr>
                </a:solidFill>
                <a:latin typeface="Abadi" panose="020B0604020104020204" pitchFamily="34" charset="0"/>
              </a:rPr>
              <a:t>and </a:t>
            </a:r>
            <a:r>
              <a:rPr lang="en-US" sz="2200" b="1" dirty="0">
                <a:solidFill>
                  <a:schemeClr val="accent3">
                    <a:lumMod val="25000"/>
                  </a:schemeClr>
                </a:solidFill>
                <a:latin typeface="Abadi" panose="020B0604020104020204" pitchFamily="34" charset="0"/>
              </a:rPr>
              <a:t>ISS</a:t>
            </a:r>
            <a:r>
              <a:rPr lang="en-US" sz="2200" dirty="0">
                <a:solidFill>
                  <a:schemeClr val="accent3">
                    <a:lumMod val="25000"/>
                  </a:schemeClr>
                </a:solidFill>
                <a:latin typeface="Abadi" panose="020B0604020104020204" pitchFamily="34" charset="0"/>
              </a:rPr>
              <a:t> have higher landing success rates for the heavier payloads. However, for the </a:t>
            </a:r>
            <a:r>
              <a:rPr lang="en-US" sz="2200" b="1" dirty="0">
                <a:solidFill>
                  <a:schemeClr val="accent3">
                    <a:lumMod val="25000"/>
                  </a:schemeClr>
                </a:solidFill>
                <a:latin typeface="Abadi" panose="020B0604020104020204" pitchFamily="34" charset="0"/>
              </a:rPr>
              <a:t>GTO</a:t>
            </a:r>
            <a:r>
              <a:rPr lang="en-US" sz="2200" dirty="0">
                <a:solidFill>
                  <a:schemeClr val="accent3">
                    <a:lumMod val="25000"/>
                  </a:schemeClr>
                </a:solidFill>
                <a:latin typeface="Abadi" panose="020B0604020104020204" pitchFamily="34" charset="0"/>
              </a:rPr>
              <a:t> orbits, the relationship is less clear, suggesting that other factors may influence the landing outcomes.</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2D7C6F70-20C5-D792-B873-8F6C4033E4DD}"/>
              </a:ext>
            </a:extLst>
          </p:cNvPr>
          <p:cNvPicPr>
            <a:picLocks noChangeAspect="1"/>
          </p:cNvPicPr>
          <p:nvPr/>
        </p:nvPicPr>
        <p:blipFill>
          <a:blip r:embed="rId3"/>
          <a:stretch>
            <a:fillRect/>
          </a:stretch>
        </p:blipFill>
        <p:spPr>
          <a:xfrm>
            <a:off x="6096000" y="1911891"/>
            <a:ext cx="5740695" cy="3695890"/>
          </a:xfrm>
          <a:prstGeom prst="rect">
            <a:avLst/>
          </a:prstGeom>
        </p:spPr>
      </p:pic>
    </p:spTree>
    <p:extLst>
      <p:ext uri="{BB962C8B-B14F-4D97-AF65-F5344CB8AC3E}">
        <p14:creationId xmlns:p14="http://schemas.microsoft.com/office/powerpoint/2010/main" val="1684782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468644" y="2414804"/>
            <a:ext cx="4164846" cy="381158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a:t>
            </a:r>
            <a:r>
              <a:rPr lang="en-US" sz="2200" b="1" dirty="0">
                <a:solidFill>
                  <a:schemeClr val="accent3">
                    <a:lumMod val="25000"/>
                  </a:schemeClr>
                </a:solidFill>
                <a:latin typeface="Abadi" panose="020B0604020104020204" pitchFamily="34" charset="0"/>
              </a:rPr>
              <a:t>Yearly Launch Success Trend </a:t>
            </a:r>
            <a:r>
              <a:rPr lang="en-US" sz="2200" dirty="0">
                <a:solidFill>
                  <a:schemeClr val="accent3">
                    <a:lumMod val="25000"/>
                  </a:schemeClr>
                </a:solidFill>
                <a:latin typeface="Abadi" panose="020B0604020104020204" pitchFamily="34" charset="0"/>
              </a:rPr>
              <a:t>shows a huge improvement in the </a:t>
            </a:r>
            <a:r>
              <a:rPr lang="en-US" sz="2200" b="1" dirty="0">
                <a:solidFill>
                  <a:schemeClr val="accent3">
                    <a:lumMod val="25000"/>
                  </a:schemeClr>
                </a:solidFill>
                <a:latin typeface="Abadi" panose="020B0604020104020204" pitchFamily="34" charset="0"/>
              </a:rPr>
              <a:t>Flacon 9</a:t>
            </a:r>
            <a:r>
              <a:rPr lang="en-US" sz="2200" dirty="0">
                <a:solidFill>
                  <a:schemeClr val="accent3">
                    <a:lumMod val="25000"/>
                  </a:schemeClr>
                </a:solidFill>
                <a:latin typeface="Abadi" panose="020B0604020104020204" pitchFamily="34" charset="0"/>
              </a:rPr>
              <a:t> landings since 2013, with success rates increasing by 80% by 2020, reflecting </a:t>
            </a:r>
            <a:r>
              <a:rPr lang="en-US" sz="2200" b="1" dirty="0">
                <a:solidFill>
                  <a:schemeClr val="accent3">
                    <a:lumMod val="25000"/>
                  </a:schemeClr>
                </a:solidFill>
                <a:latin typeface="Abadi" panose="020B0604020104020204" pitchFamily="34" charset="0"/>
              </a:rPr>
              <a:t>SpaceX</a:t>
            </a:r>
            <a:r>
              <a:rPr lang="en-US" sz="2200" dirty="0">
                <a:solidFill>
                  <a:schemeClr val="accent3">
                    <a:lumMod val="25000"/>
                  </a:schemeClr>
                </a:solidFill>
                <a:latin typeface="Abadi" panose="020B0604020104020204" pitchFamily="34" charset="0"/>
              </a:rPr>
              <a:t>’s improvement over time. </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838200" y="580006"/>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05974F36-EEBB-41C5-999B-12F8B51D1112}"/>
              </a:ext>
            </a:extLst>
          </p:cNvPr>
          <p:cNvPicPr>
            <a:picLocks noChangeAspect="1"/>
          </p:cNvPicPr>
          <p:nvPr/>
        </p:nvPicPr>
        <p:blipFill>
          <a:blip r:embed="rId3"/>
          <a:stretch>
            <a:fillRect/>
          </a:stretch>
        </p:blipFill>
        <p:spPr>
          <a:xfrm>
            <a:off x="4633490" y="1730284"/>
            <a:ext cx="6788499" cy="3549832"/>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901264" y="3073617"/>
            <a:ext cx="4845300" cy="1425575"/>
          </a:xfrm>
          <a:prstGeom prst="rect">
            <a:avLst/>
          </a:prstGeom>
        </p:spPr>
        <p:txBody>
          <a:bodyPr>
            <a:normAutofit/>
          </a:bodyPr>
          <a:lstStyle/>
          <a:p>
            <a:pPr marL="0" indent="0">
              <a:lnSpc>
                <a:spcPct val="100000"/>
              </a:lnSpc>
              <a:spcBef>
                <a:spcPts val="1400"/>
              </a:spcBef>
              <a:buNone/>
            </a:pPr>
            <a:r>
              <a:rPr lang="en-US" sz="2200" b="1" dirty="0">
                <a:solidFill>
                  <a:schemeClr val="accent3">
                    <a:lumMod val="25000"/>
                  </a:schemeClr>
                </a:solidFill>
                <a:latin typeface="Abadi" panose="020B0604020104020204" pitchFamily="34" charset="0"/>
              </a:rPr>
              <a:t>SELECT DISTINCT  </a:t>
            </a:r>
            <a:r>
              <a:rPr lang="en-US" sz="2200" dirty="0">
                <a:solidFill>
                  <a:schemeClr val="accent3">
                    <a:lumMod val="25000"/>
                  </a:schemeClr>
                </a:solidFill>
                <a:latin typeface="Abadi" panose="020B0604020104020204" pitchFamily="34" charset="0"/>
              </a:rPr>
              <a:t>is used to get unique values from the column, </a:t>
            </a:r>
            <a:r>
              <a:rPr lang="en-US" sz="2200" b="1" dirty="0">
                <a:solidFill>
                  <a:schemeClr val="accent3">
                    <a:lumMod val="25000"/>
                  </a:schemeClr>
                </a:solidFill>
                <a:latin typeface="Abadi" panose="020B0604020104020204" pitchFamily="34" charset="0"/>
              </a:rPr>
              <a:t>Launch_Site </a:t>
            </a:r>
            <a:r>
              <a:rPr lang="en-US" sz="2200" dirty="0">
                <a:solidFill>
                  <a:schemeClr val="accent3">
                    <a:lumMod val="25000"/>
                  </a:schemeClr>
                </a:solidFill>
                <a:latin typeface="Abadi" panose="020B0604020104020204" pitchFamily="34" charset="0"/>
              </a:rPr>
              <a:t>from the </a:t>
            </a:r>
            <a:r>
              <a:rPr lang="en-US" sz="2200" b="1" dirty="0">
                <a:solidFill>
                  <a:schemeClr val="accent3">
                    <a:lumMod val="25000"/>
                  </a:schemeClr>
                </a:solidFill>
                <a:latin typeface="Abadi" panose="020B0604020104020204" pitchFamily="34" charset="0"/>
              </a:rPr>
              <a:t>SPACEXTBL</a:t>
            </a:r>
            <a:r>
              <a:rPr lang="en-US" sz="2200" dirty="0">
                <a:solidFill>
                  <a:schemeClr val="accent3">
                    <a:lumMod val="25000"/>
                  </a:schemeClr>
                </a:solidFill>
                <a:latin typeface="Abadi" panose="020B0604020104020204" pitchFamily="34" charset="0"/>
              </a:rPr>
              <a:t>.</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All Launch Site Names</a:t>
            </a:r>
            <a:endParaRPr lang="en-US" dirty="0">
              <a:solidFill>
                <a:srgbClr val="0B49CB"/>
              </a:solidFill>
              <a:latin typeface="Abadi"/>
            </a:endParaRPr>
          </a:p>
        </p:txBody>
      </p:sp>
      <p:pic>
        <p:nvPicPr>
          <p:cNvPr id="6" name="Picture 5" descr="A screenshot of a computer&#10;&#10;Description automatically generated">
            <a:extLst>
              <a:ext uri="{FF2B5EF4-FFF2-40B4-BE49-F238E27FC236}">
                <a16:creationId xmlns:a16="http://schemas.microsoft.com/office/drawing/2014/main" id="{13450E44-1631-B1F9-341A-1505AD182A4E}"/>
              </a:ext>
            </a:extLst>
          </p:cNvPr>
          <p:cNvPicPr>
            <a:picLocks noChangeAspect="1"/>
          </p:cNvPicPr>
          <p:nvPr/>
        </p:nvPicPr>
        <p:blipFill>
          <a:blip r:embed="rId3"/>
          <a:stretch>
            <a:fillRect/>
          </a:stretch>
        </p:blipFill>
        <p:spPr>
          <a:xfrm>
            <a:off x="5746564" y="2269110"/>
            <a:ext cx="6099809" cy="2638188"/>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385384" y="2307383"/>
            <a:ext cx="4509938" cy="2844800"/>
          </a:xfrm>
          <a:prstGeom prst="rect">
            <a:avLst/>
          </a:prstGeom>
        </p:spPr>
        <p:txBody>
          <a:bodyPr>
            <a:normAutofit/>
          </a:bodyPr>
          <a:lstStyle/>
          <a:p>
            <a:pPr marL="0" indent="0">
              <a:lnSpc>
                <a:spcPct val="100000"/>
              </a:lnSpc>
              <a:spcBef>
                <a:spcPts val="1400"/>
              </a:spcBef>
              <a:buNone/>
            </a:pPr>
            <a:r>
              <a:rPr lang="en-US" sz="2200" b="1" dirty="0">
                <a:solidFill>
                  <a:schemeClr val="accent3">
                    <a:lumMod val="25000"/>
                  </a:schemeClr>
                </a:solidFill>
                <a:latin typeface="Abadi" panose="020B0604020104020204" pitchFamily="34" charset="0"/>
              </a:rPr>
              <a:t>SELECT * </a:t>
            </a:r>
            <a:r>
              <a:rPr lang="en-US" sz="2200" dirty="0">
                <a:solidFill>
                  <a:schemeClr val="accent3">
                    <a:lumMod val="25000"/>
                  </a:schemeClr>
                </a:solidFill>
                <a:latin typeface="Abadi" panose="020B0604020104020204" pitchFamily="34" charset="0"/>
              </a:rPr>
              <a:t>gets all the columns from the</a:t>
            </a:r>
            <a:r>
              <a:rPr lang="en-US" sz="2200" b="1" dirty="0">
                <a:solidFill>
                  <a:schemeClr val="accent3">
                    <a:lumMod val="25000"/>
                  </a:schemeClr>
                </a:solidFill>
                <a:latin typeface="Abadi" panose="020B0604020104020204" pitchFamily="34" charset="0"/>
              </a:rPr>
              <a:t> SPACEXTABL </a:t>
            </a:r>
            <a:r>
              <a:rPr lang="en-US" sz="2200" dirty="0">
                <a:solidFill>
                  <a:schemeClr val="accent3">
                    <a:lumMod val="25000"/>
                  </a:schemeClr>
                </a:solidFill>
                <a:latin typeface="Abadi" panose="020B0604020104020204" pitchFamily="34" charset="0"/>
              </a:rPr>
              <a:t>and </a:t>
            </a:r>
            <a:r>
              <a:rPr lang="en-US" sz="2200" b="1" dirty="0">
                <a:solidFill>
                  <a:schemeClr val="accent3">
                    <a:lumMod val="25000"/>
                  </a:schemeClr>
                </a:solidFill>
                <a:latin typeface="Abadi" panose="020B0604020104020204" pitchFamily="34" charset="0"/>
              </a:rPr>
              <a:t>WHERE Launch_Site LIKE “CCA%” </a:t>
            </a:r>
            <a:r>
              <a:rPr lang="en-US" sz="2200" dirty="0">
                <a:solidFill>
                  <a:schemeClr val="accent3">
                    <a:lumMod val="25000"/>
                  </a:schemeClr>
                </a:solidFill>
                <a:latin typeface="Abadi" panose="020B0604020104020204" pitchFamily="34" charset="0"/>
              </a:rPr>
              <a:t>filters the rows where the </a:t>
            </a:r>
            <a:r>
              <a:rPr lang="en-US" sz="2200" b="1" dirty="0">
                <a:solidFill>
                  <a:schemeClr val="accent3">
                    <a:lumMod val="25000"/>
                  </a:schemeClr>
                </a:solidFill>
                <a:latin typeface="Abadi" panose="020B0604020104020204" pitchFamily="34" charset="0"/>
              </a:rPr>
              <a:t>Launch_Site </a:t>
            </a:r>
            <a:r>
              <a:rPr lang="en-US" sz="2200" dirty="0">
                <a:solidFill>
                  <a:schemeClr val="accent3">
                    <a:lumMod val="25000"/>
                  </a:schemeClr>
                </a:solidFill>
                <a:latin typeface="Abadi" panose="020B0604020104020204" pitchFamily="34" charset="0"/>
              </a:rPr>
              <a:t>starts with </a:t>
            </a:r>
            <a:r>
              <a:rPr lang="en-US" sz="2200" b="1" dirty="0">
                <a:solidFill>
                  <a:schemeClr val="accent3">
                    <a:lumMod val="25000"/>
                  </a:schemeClr>
                </a:solidFill>
                <a:latin typeface="Abadi" panose="020B0604020104020204" pitchFamily="34" charset="0"/>
              </a:rPr>
              <a:t>CCA</a:t>
            </a:r>
            <a:r>
              <a:rPr lang="en-US" sz="2200" dirty="0">
                <a:solidFill>
                  <a:schemeClr val="accent3">
                    <a:lumMod val="25000"/>
                  </a:schemeClr>
                </a:solidFill>
                <a:latin typeface="Abadi" panose="020B0604020104020204" pitchFamily="34" charset="0"/>
              </a:rPr>
              <a:t> and any characters following that. Finally</a:t>
            </a:r>
            <a:r>
              <a:rPr lang="en-US" sz="2200" b="1" dirty="0">
                <a:solidFill>
                  <a:schemeClr val="accent3">
                    <a:lumMod val="25000"/>
                  </a:schemeClr>
                </a:solidFill>
                <a:latin typeface="Abadi" panose="020B0604020104020204" pitchFamily="34" charset="0"/>
              </a:rPr>
              <a:t>, LIMIT 5 </a:t>
            </a:r>
            <a:r>
              <a:rPr lang="en-US" sz="2200" dirty="0">
                <a:solidFill>
                  <a:schemeClr val="accent3">
                    <a:lumMod val="25000"/>
                  </a:schemeClr>
                </a:solidFill>
                <a:latin typeface="Abadi" panose="020B0604020104020204" pitchFamily="34" charset="0"/>
              </a:rPr>
              <a:t>gets the output to display 5 records only. </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81265E67-0B15-BF60-176E-5070EB4B39DE}"/>
              </a:ext>
            </a:extLst>
          </p:cNvPr>
          <p:cNvPicPr>
            <a:picLocks noChangeAspect="1"/>
          </p:cNvPicPr>
          <p:nvPr/>
        </p:nvPicPr>
        <p:blipFill>
          <a:blip r:embed="rId3"/>
          <a:stretch>
            <a:fillRect/>
          </a:stretch>
        </p:blipFill>
        <p:spPr>
          <a:xfrm>
            <a:off x="5253408" y="2006600"/>
            <a:ext cx="6922728" cy="2844800"/>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386041" y="2541154"/>
            <a:ext cx="5332587" cy="3484419"/>
          </a:xfrm>
          <a:prstGeom prst="rect">
            <a:avLst/>
          </a:prstGeom>
        </p:spPr>
        <p:txBody>
          <a:bodyPr>
            <a:noAutofit/>
          </a:bodyPr>
          <a:lstStyle/>
          <a:p>
            <a:pPr marL="0" indent="0">
              <a:lnSpc>
                <a:spcPct val="100000"/>
              </a:lnSpc>
              <a:spcBef>
                <a:spcPts val="1400"/>
              </a:spcBef>
              <a:buNone/>
            </a:pPr>
            <a:r>
              <a:rPr lang="en-US" sz="2200" b="1" dirty="0">
                <a:solidFill>
                  <a:schemeClr val="accent3">
                    <a:lumMod val="25000"/>
                  </a:schemeClr>
                </a:solidFill>
                <a:latin typeface="Abadi" panose="020B0604020104020204" pitchFamily="34" charset="0"/>
              </a:rPr>
              <a:t>SELECT SUM(PAYLOAD_MASS__KG_) </a:t>
            </a:r>
            <a:r>
              <a:rPr lang="en-US" sz="2200" dirty="0">
                <a:solidFill>
                  <a:schemeClr val="accent3">
                    <a:lumMod val="25000"/>
                  </a:schemeClr>
                </a:solidFill>
                <a:latin typeface="Abadi" panose="020B0604020104020204" pitchFamily="34" charset="0"/>
              </a:rPr>
              <a:t>calculates the total payload mass by summing up all the values in the </a:t>
            </a:r>
            <a:r>
              <a:rPr lang="en-US" sz="2200" b="1" dirty="0">
                <a:solidFill>
                  <a:schemeClr val="accent3">
                    <a:lumMod val="25000"/>
                  </a:schemeClr>
                </a:solidFill>
                <a:latin typeface="Abadi" panose="020B0604020104020204" pitchFamily="34" charset="0"/>
              </a:rPr>
              <a:t>PAYLOAD_MASS__KG_ </a:t>
            </a:r>
            <a:r>
              <a:rPr lang="en-US" sz="2200" dirty="0">
                <a:solidFill>
                  <a:schemeClr val="accent3">
                    <a:lumMod val="25000"/>
                  </a:schemeClr>
                </a:solidFill>
                <a:latin typeface="Abadi" panose="020B0604020104020204" pitchFamily="34" charset="0"/>
              </a:rPr>
              <a:t>column from the </a:t>
            </a:r>
            <a:r>
              <a:rPr lang="en-US" sz="2200" b="1" dirty="0">
                <a:solidFill>
                  <a:schemeClr val="accent3">
                    <a:lumMod val="25000"/>
                  </a:schemeClr>
                </a:solidFill>
                <a:latin typeface="Abadi" panose="020B0604020104020204" pitchFamily="34" charset="0"/>
              </a:rPr>
              <a:t>SPACEXTBL</a:t>
            </a:r>
            <a:r>
              <a:rPr lang="en-US" sz="2200" dirty="0">
                <a:solidFill>
                  <a:schemeClr val="accent3">
                    <a:lumMod val="25000"/>
                  </a:schemeClr>
                </a:solidFill>
                <a:latin typeface="Abadi" panose="020B0604020104020204" pitchFamily="34" charset="0"/>
              </a:rPr>
              <a:t>. Finally, </a:t>
            </a:r>
            <a:r>
              <a:rPr lang="en-US" sz="2200" b="1" dirty="0">
                <a:solidFill>
                  <a:schemeClr val="accent3">
                    <a:lumMod val="25000"/>
                  </a:schemeClr>
                </a:solidFill>
                <a:latin typeface="Abadi" panose="020B0604020104020204" pitchFamily="34" charset="0"/>
              </a:rPr>
              <a:t>WHERE Customer = ‘NASA (CRS)’ </a:t>
            </a:r>
            <a:r>
              <a:rPr lang="en-US" sz="2200" dirty="0">
                <a:solidFill>
                  <a:schemeClr val="accent3">
                    <a:lumMod val="25000"/>
                  </a:schemeClr>
                </a:solidFill>
                <a:latin typeface="Abadi" panose="020B0604020104020204" pitchFamily="34" charset="0"/>
              </a:rPr>
              <a:t>filters the records where the only missions conducted were by NASA’s Commercial Resupply Services (CRS).</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52BB1509-39C6-B76A-C2DE-37A012317B77}"/>
              </a:ext>
            </a:extLst>
          </p:cNvPr>
          <p:cNvPicPr>
            <a:picLocks noChangeAspect="1"/>
          </p:cNvPicPr>
          <p:nvPr/>
        </p:nvPicPr>
        <p:blipFill>
          <a:blip r:embed="rId3"/>
          <a:srcRect r="27964"/>
          <a:stretch/>
        </p:blipFill>
        <p:spPr>
          <a:xfrm>
            <a:off x="6096000" y="2739076"/>
            <a:ext cx="6078691" cy="1586182"/>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26507" y="2187398"/>
            <a:ext cx="4988908" cy="3659777"/>
          </a:xfrm>
          <a:prstGeom prst="rect">
            <a:avLst/>
          </a:prstGeom>
        </p:spPr>
        <p:txBody>
          <a:bodyPr>
            <a:normAutofit/>
          </a:bodyPr>
          <a:lstStyle/>
          <a:p>
            <a:pPr marL="0" indent="0">
              <a:lnSpc>
                <a:spcPct val="100000"/>
              </a:lnSpc>
              <a:spcBef>
                <a:spcPts val="1400"/>
              </a:spcBef>
              <a:buNone/>
            </a:pPr>
            <a:r>
              <a:rPr lang="en-US" sz="2200" b="1" dirty="0">
                <a:solidFill>
                  <a:schemeClr val="accent3">
                    <a:lumMod val="25000"/>
                  </a:schemeClr>
                </a:solidFill>
                <a:latin typeface="Abadi" panose="020B0604020104020204" pitchFamily="34" charset="0"/>
              </a:rPr>
              <a:t>SELECT AVG(PAYLOAD_MASS__KG_) </a:t>
            </a:r>
            <a:r>
              <a:rPr lang="en-US" sz="2200" dirty="0">
                <a:solidFill>
                  <a:schemeClr val="accent3">
                    <a:lumMod val="25000"/>
                  </a:schemeClr>
                </a:solidFill>
                <a:latin typeface="Abadi" panose="020B0604020104020204" pitchFamily="34" charset="0"/>
              </a:rPr>
              <a:t>calculates the average payload mass by averaging the values in the </a:t>
            </a:r>
            <a:r>
              <a:rPr lang="en-US" sz="2200" b="1" dirty="0">
                <a:solidFill>
                  <a:schemeClr val="accent3">
                    <a:lumMod val="25000"/>
                  </a:schemeClr>
                </a:solidFill>
                <a:latin typeface="Abadi" panose="020B0604020104020204" pitchFamily="34" charset="0"/>
              </a:rPr>
              <a:t>PAYLOAD_MASS__KG_ </a:t>
            </a:r>
            <a:r>
              <a:rPr lang="en-US" sz="2200" dirty="0">
                <a:solidFill>
                  <a:schemeClr val="accent3">
                    <a:lumMod val="25000"/>
                  </a:schemeClr>
                </a:solidFill>
                <a:latin typeface="Abadi" panose="020B0604020104020204" pitchFamily="34" charset="0"/>
              </a:rPr>
              <a:t>column from the SPACEXTBL. Finally, </a:t>
            </a:r>
            <a:r>
              <a:rPr lang="en-US" sz="2200" b="1" dirty="0">
                <a:solidFill>
                  <a:schemeClr val="accent3">
                    <a:lumMod val="25000"/>
                  </a:schemeClr>
                </a:solidFill>
                <a:latin typeface="Abadi" panose="020B0604020104020204" pitchFamily="34" charset="0"/>
              </a:rPr>
              <a:t>WHERE Booster_Version LIKE ”F9 v1.1” </a:t>
            </a:r>
            <a:r>
              <a:rPr lang="en-US" sz="2200" dirty="0">
                <a:solidFill>
                  <a:schemeClr val="accent3">
                    <a:lumMod val="25000"/>
                  </a:schemeClr>
                </a:solidFill>
                <a:latin typeface="Abadi" panose="020B0604020104020204" pitchFamily="34" charset="0"/>
              </a:rPr>
              <a:t>filters the records to only include records with the booster version F9 v1.1.</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104C4747-2FD7-2DAC-0A26-190214B3BED2}"/>
              </a:ext>
            </a:extLst>
          </p:cNvPr>
          <p:cNvPicPr>
            <a:picLocks noChangeAspect="1"/>
          </p:cNvPicPr>
          <p:nvPr/>
        </p:nvPicPr>
        <p:blipFill>
          <a:blip r:embed="rId3"/>
          <a:stretch>
            <a:fillRect/>
          </a:stretch>
        </p:blipFill>
        <p:spPr>
          <a:xfrm>
            <a:off x="5815415" y="2886935"/>
            <a:ext cx="5998742" cy="1339401"/>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2102385"/>
            <a:ext cx="4992160" cy="3923187"/>
          </a:xfrm>
          <a:prstGeom prst="rect">
            <a:avLst/>
          </a:prstGeom>
        </p:spPr>
        <p:txBody>
          <a:bodyPr lIns="91440" tIns="45720" rIns="91440" bIns="45720" anchor="t">
            <a:normAutofit/>
          </a:bodyPr>
          <a:lstStyle/>
          <a:p>
            <a:pPr marL="0" indent="0">
              <a:lnSpc>
                <a:spcPct val="100000"/>
              </a:lnSpc>
              <a:spcBef>
                <a:spcPts val="1400"/>
              </a:spcBef>
              <a:buNone/>
            </a:pPr>
            <a:r>
              <a:rPr lang="en-US" sz="2200" b="1" dirty="0">
                <a:solidFill>
                  <a:schemeClr val="accent3">
                    <a:lumMod val="25000"/>
                  </a:schemeClr>
                </a:solidFill>
                <a:latin typeface="Abadi" panose="020B0604020104020204" pitchFamily="34" charset="0"/>
              </a:rPr>
              <a:t>SELECT MIN(Date) </a:t>
            </a:r>
            <a:r>
              <a:rPr lang="en-US" sz="2200" dirty="0">
                <a:solidFill>
                  <a:schemeClr val="accent3">
                    <a:lumMod val="25000"/>
                  </a:schemeClr>
                </a:solidFill>
                <a:latin typeface="Abadi" panose="020B0604020104020204" pitchFamily="34" charset="0"/>
              </a:rPr>
              <a:t>gets the earliest date from the Date column which represents the first successful landing, then, </a:t>
            </a:r>
            <a:r>
              <a:rPr lang="en-US" sz="2200" b="1" dirty="0">
                <a:solidFill>
                  <a:schemeClr val="accent3">
                    <a:lumMod val="25000"/>
                  </a:schemeClr>
                </a:solidFill>
                <a:latin typeface="Abadi" panose="020B0604020104020204" pitchFamily="34" charset="0"/>
              </a:rPr>
              <a:t>AS </a:t>
            </a:r>
            <a:r>
              <a:rPr lang="en-US" sz="2200" b="1" dirty="0" err="1">
                <a:solidFill>
                  <a:schemeClr val="accent3">
                    <a:lumMod val="25000"/>
                  </a:schemeClr>
                </a:solidFill>
                <a:latin typeface="Abadi" panose="020B0604020104020204" pitchFamily="34" charset="0"/>
              </a:rPr>
              <a:t>min_date</a:t>
            </a:r>
            <a:r>
              <a:rPr lang="en-US" sz="2200" b="1" dirty="0">
                <a:solidFill>
                  <a:schemeClr val="accent3">
                    <a:lumMod val="25000"/>
                  </a:schemeClr>
                </a:solidFill>
                <a:latin typeface="Abadi" panose="020B0604020104020204" pitchFamily="34" charset="0"/>
              </a:rPr>
              <a:t> </a:t>
            </a:r>
            <a:r>
              <a:rPr lang="en-US" sz="2200" dirty="0">
                <a:solidFill>
                  <a:schemeClr val="accent3">
                    <a:lumMod val="25000"/>
                  </a:schemeClr>
                </a:solidFill>
                <a:latin typeface="Abadi" panose="020B0604020104020204" pitchFamily="34" charset="0"/>
              </a:rPr>
              <a:t>renames the new column from the </a:t>
            </a:r>
            <a:r>
              <a:rPr lang="en-US" sz="2200" b="1" dirty="0">
                <a:solidFill>
                  <a:schemeClr val="accent3">
                    <a:lumMod val="25000"/>
                  </a:schemeClr>
                </a:solidFill>
                <a:latin typeface="Abadi" panose="020B0604020104020204" pitchFamily="34" charset="0"/>
              </a:rPr>
              <a:t>SPACEXTBL</a:t>
            </a:r>
            <a:r>
              <a:rPr lang="en-US" sz="2200" dirty="0">
                <a:solidFill>
                  <a:schemeClr val="accent3">
                    <a:lumMod val="25000"/>
                  </a:schemeClr>
                </a:solidFill>
                <a:latin typeface="Abadi" panose="020B0604020104020204" pitchFamily="34" charset="0"/>
              </a:rPr>
              <a:t>. Finally, </a:t>
            </a:r>
            <a:r>
              <a:rPr lang="en-US" sz="2200" b="1" dirty="0">
                <a:solidFill>
                  <a:schemeClr val="accent3">
                    <a:lumMod val="25000"/>
                  </a:schemeClr>
                </a:solidFill>
                <a:latin typeface="Abadi" panose="020B0604020104020204" pitchFamily="34" charset="0"/>
              </a:rPr>
              <a:t>WHERE </a:t>
            </a:r>
            <a:r>
              <a:rPr lang="en-US" sz="2200" b="1" dirty="0" err="1">
                <a:solidFill>
                  <a:schemeClr val="accent3">
                    <a:lumMod val="25000"/>
                  </a:schemeClr>
                </a:solidFill>
                <a:latin typeface="Abadi" panose="020B0604020104020204" pitchFamily="34" charset="0"/>
              </a:rPr>
              <a:t>Landing_Outcome</a:t>
            </a:r>
            <a:r>
              <a:rPr lang="en-US" sz="2200" b="1" dirty="0">
                <a:solidFill>
                  <a:schemeClr val="accent3">
                    <a:lumMod val="25000"/>
                  </a:schemeClr>
                </a:solidFill>
                <a:latin typeface="Abadi" panose="020B0604020104020204" pitchFamily="34" charset="0"/>
              </a:rPr>
              <a:t> = “Success (ground pad)” </a:t>
            </a:r>
            <a:r>
              <a:rPr lang="en-US" sz="2200" dirty="0">
                <a:solidFill>
                  <a:schemeClr val="accent3">
                    <a:lumMod val="25000"/>
                  </a:schemeClr>
                </a:solidFill>
                <a:latin typeface="Abadi" panose="020B0604020104020204" pitchFamily="34" charset="0"/>
              </a:rPr>
              <a:t>filters the records to only include successful landing outcomes on a ground pad.</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A8873C06-8E44-A3AF-8211-7BD8E31B8455}"/>
              </a:ext>
            </a:extLst>
          </p:cNvPr>
          <p:cNvPicPr>
            <a:picLocks noChangeAspect="1"/>
          </p:cNvPicPr>
          <p:nvPr/>
        </p:nvPicPr>
        <p:blipFill>
          <a:blip r:embed="rId3"/>
          <a:srcRect r="19243"/>
          <a:stretch/>
        </p:blipFill>
        <p:spPr>
          <a:xfrm>
            <a:off x="6027811" y="2859285"/>
            <a:ext cx="6008915" cy="1652116"/>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34028" y="1421527"/>
            <a:ext cx="12264572" cy="5898063"/>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just">
              <a:lnSpc>
                <a:spcPct val="100000"/>
              </a:lnSpc>
              <a:spcBef>
                <a:spcPts val="1400"/>
              </a:spcBef>
              <a:buNone/>
            </a:pPr>
            <a:r>
              <a:rPr lang="en-US" sz="1600" b="1" dirty="0">
                <a:solidFill>
                  <a:schemeClr val="accent3">
                    <a:lumMod val="25000"/>
                  </a:schemeClr>
                </a:solidFill>
                <a:latin typeface="Abadi" panose="020B0604020104020204" pitchFamily="34" charset="0"/>
              </a:rPr>
              <a:t>Summary of methodologies</a:t>
            </a:r>
          </a:p>
          <a:p>
            <a:pPr algn="just">
              <a:lnSpc>
                <a:spcPct val="100000"/>
              </a:lnSpc>
              <a:spcBef>
                <a:spcPts val="1400"/>
              </a:spcBef>
            </a:pPr>
            <a:r>
              <a:rPr lang="en-US" sz="1600" dirty="0">
                <a:solidFill>
                  <a:schemeClr val="accent3">
                    <a:lumMod val="25000"/>
                  </a:schemeClr>
                </a:solidFill>
                <a:latin typeface="Abadi" panose="020B0604020104020204" pitchFamily="34" charset="0"/>
              </a:rPr>
              <a:t>Data collection through API and Web scraping</a:t>
            </a:r>
          </a:p>
          <a:p>
            <a:pPr algn="just">
              <a:lnSpc>
                <a:spcPct val="100000"/>
              </a:lnSpc>
              <a:spcBef>
                <a:spcPts val="1400"/>
              </a:spcBef>
            </a:pPr>
            <a:r>
              <a:rPr lang="en-US" sz="1600" dirty="0">
                <a:solidFill>
                  <a:schemeClr val="accent3">
                    <a:lumMod val="25000"/>
                  </a:schemeClr>
                </a:solidFill>
                <a:latin typeface="Abadi" panose="020B0604020104020204" pitchFamily="34" charset="0"/>
              </a:rPr>
              <a:t>Data transformation with data wrangling</a:t>
            </a:r>
          </a:p>
          <a:p>
            <a:pPr algn="just">
              <a:lnSpc>
                <a:spcPct val="100000"/>
              </a:lnSpc>
              <a:spcBef>
                <a:spcPts val="1400"/>
              </a:spcBef>
            </a:pPr>
            <a:r>
              <a:rPr lang="en-US" sz="1600" dirty="0">
                <a:solidFill>
                  <a:schemeClr val="accent3">
                    <a:lumMod val="25000"/>
                  </a:schemeClr>
                </a:solidFill>
                <a:latin typeface="Abadi" panose="020B0604020104020204" pitchFamily="34" charset="0"/>
              </a:rPr>
              <a:t>Exploratory data analysis with SQL, Pandas and Matplotlib </a:t>
            </a:r>
          </a:p>
          <a:p>
            <a:pPr algn="just">
              <a:lnSpc>
                <a:spcPct val="100000"/>
              </a:lnSpc>
              <a:spcBef>
                <a:spcPts val="1400"/>
              </a:spcBef>
            </a:pPr>
            <a:r>
              <a:rPr lang="en-US" sz="1600" dirty="0">
                <a:solidFill>
                  <a:schemeClr val="accent3">
                    <a:lumMod val="25000"/>
                  </a:schemeClr>
                </a:solidFill>
                <a:latin typeface="Abadi" panose="020B0604020104020204" pitchFamily="34" charset="0"/>
              </a:rPr>
              <a:t>Generate a dashboard to analyze records interactively with Plotly Dash </a:t>
            </a:r>
          </a:p>
          <a:p>
            <a:pPr algn="just">
              <a:lnSpc>
                <a:spcPct val="100000"/>
              </a:lnSpc>
              <a:spcBef>
                <a:spcPts val="1400"/>
              </a:spcBef>
            </a:pPr>
            <a:r>
              <a:rPr lang="en-US" sz="1600" dirty="0">
                <a:solidFill>
                  <a:schemeClr val="accent3">
                    <a:lumMod val="25000"/>
                  </a:schemeClr>
                </a:solidFill>
                <a:latin typeface="Abadi" panose="020B0604020104020204" pitchFamily="34" charset="0"/>
              </a:rPr>
              <a:t>Generate an interactive map to analyze the proximity with Folium </a:t>
            </a:r>
          </a:p>
          <a:p>
            <a:pPr algn="just">
              <a:lnSpc>
                <a:spcPct val="100000"/>
              </a:lnSpc>
              <a:spcBef>
                <a:spcPts val="1400"/>
              </a:spcBef>
            </a:pPr>
            <a:r>
              <a:rPr lang="en-US" sz="1600" dirty="0">
                <a:solidFill>
                  <a:schemeClr val="accent3">
                    <a:lumMod val="25000"/>
                  </a:schemeClr>
                </a:solidFill>
                <a:latin typeface="Abadi" panose="020B0604020104020204" pitchFamily="34" charset="0"/>
              </a:rPr>
              <a:t>Apply Machine learning methodologies to determine if the first stage of Falcon 9 will land successfully </a:t>
            </a:r>
          </a:p>
          <a:p>
            <a:pPr marL="0" indent="0" algn="just">
              <a:lnSpc>
                <a:spcPct val="100000"/>
              </a:lnSpc>
              <a:spcBef>
                <a:spcPts val="1400"/>
              </a:spcBef>
              <a:buNone/>
            </a:pPr>
            <a:r>
              <a:rPr lang="en-US" sz="1600" b="1" dirty="0">
                <a:solidFill>
                  <a:schemeClr val="accent3">
                    <a:lumMod val="25000"/>
                  </a:schemeClr>
                </a:solidFill>
                <a:latin typeface="Abadi" panose="020B0604020104020204" pitchFamily="34" charset="0"/>
              </a:rPr>
              <a:t>Summary of all results</a:t>
            </a:r>
          </a:p>
          <a:p>
            <a:pPr algn="just">
              <a:lnSpc>
                <a:spcPct val="100000"/>
              </a:lnSpc>
              <a:spcBef>
                <a:spcPts val="1400"/>
              </a:spcBef>
            </a:pPr>
            <a:r>
              <a:rPr lang="en-US" sz="1600" dirty="0">
                <a:solidFill>
                  <a:schemeClr val="accent3">
                    <a:lumMod val="25000"/>
                  </a:schemeClr>
                </a:solidFill>
                <a:latin typeface="Abadi" panose="020B0604020104020204" pitchFamily="34" charset="0"/>
              </a:rPr>
              <a:t>Data analysis findings </a:t>
            </a:r>
          </a:p>
          <a:p>
            <a:pPr algn="just">
              <a:lnSpc>
                <a:spcPct val="100000"/>
              </a:lnSpc>
              <a:spcBef>
                <a:spcPts val="1400"/>
              </a:spcBef>
            </a:pPr>
            <a:r>
              <a:rPr lang="en-US" sz="1600" dirty="0">
                <a:solidFill>
                  <a:schemeClr val="accent3">
                    <a:lumMod val="25000"/>
                  </a:schemeClr>
                </a:solidFill>
                <a:latin typeface="Abadi" panose="020B0604020104020204" pitchFamily="34" charset="0"/>
              </a:rPr>
              <a:t>Data visualizations </a:t>
            </a:r>
          </a:p>
          <a:p>
            <a:pPr algn="just">
              <a:lnSpc>
                <a:spcPct val="100000"/>
              </a:lnSpc>
              <a:spcBef>
                <a:spcPts val="1400"/>
              </a:spcBef>
            </a:pPr>
            <a:r>
              <a:rPr lang="en-US" sz="1600" dirty="0">
                <a:solidFill>
                  <a:schemeClr val="accent3">
                    <a:lumMod val="25000"/>
                  </a:schemeClr>
                </a:solidFill>
                <a:latin typeface="Abadi" panose="020B0604020104020204" pitchFamily="34" charset="0"/>
              </a:rPr>
              <a:t>Interactive dashboards</a:t>
            </a:r>
          </a:p>
          <a:p>
            <a:pPr algn="just">
              <a:lnSpc>
                <a:spcPct val="100000"/>
              </a:lnSpc>
              <a:spcBef>
                <a:spcPts val="1400"/>
              </a:spcBef>
            </a:pPr>
            <a:r>
              <a:rPr lang="en-US" sz="1600" dirty="0">
                <a:solidFill>
                  <a:schemeClr val="accent3">
                    <a:lumMod val="25000"/>
                  </a:schemeClr>
                </a:solidFill>
                <a:latin typeface="Abadi" panose="020B0604020104020204" pitchFamily="34" charset="0"/>
              </a:rPr>
              <a:t>Predictive models analysis </a:t>
            </a:r>
          </a:p>
          <a:p>
            <a:pPr algn="just">
              <a:lnSpc>
                <a:spcPct val="100000"/>
              </a:lnSpc>
              <a:spcBef>
                <a:spcPts val="1400"/>
              </a:spcBef>
            </a:pPr>
            <a:r>
              <a:rPr lang="en-US" sz="1600" dirty="0">
                <a:solidFill>
                  <a:schemeClr val="accent3">
                    <a:lumMod val="25000"/>
                  </a:schemeClr>
                </a:solidFill>
                <a:latin typeface="Abadi" panose="020B0604020104020204" pitchFamily="34" charset="0"/>
              </a:rPr>
              <a:t>Recommendations   </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79726" y="1857034"/>
            <a:ext cx="5654374" cy="4819537"/>
          </a:xfrm>
          <a:prstGeom prst="rect">
            <a:avLst/>
          </a:prstGeom>
        </p:spPr>
        <p:txBody>
          <a:bodyPr lIns="91440" tIns="45720" rIns="91440" bIns="45720" anchor="t">
            <a:normAutofit/>
          </a:bodyPr>
          <a:lstStyle/>
          <a:p>
            <a:pPr marL="0" indent="0">
              <a:lnSpc>
                <a:spcPct val="100000"/>
              </a:lnSpc>
              <a:spcBef>
                <a:spcPts val="1400"/>
              </a:spcBef>
              <a:buNone/>
            </a:pPr>
            <a:r>
              <a:rPr lang="en-US" sz="2200" b="1" dirty="0">
                <a:solidFill>
                  <a:schemeClr val="accent3">
                    <a:lumMod val="25000"/>
                  </a:schemeClr>
                </a:solidFill>
                <a:latin typeface="Abadi" panose="020B0604020104020204" pitchFamily="34" charset="0"/>
              </a:rPr>
              <a:t>SELECT Booster_Version </a:t>
            </a:r>
            <a:r>
              <a:rPr lang="en-US" sz="2200" dirty="0">
                <a:solidFill>
                  <a:schemeClr val="accent3">
                    <a:lumMod val="25000"/>
                  </a:schemeClr>
                </a:solidFill>
                <a:latin typeface="Abadi" panose="020B0604020104020204" pitchFamily="34" charset="0"/>
              </a:rPr>
              <a:t>gets all the names of the boosters from the </a:t>
            </a:r>
            <a:r>
              <a:rPr lang="en-US" sz="2200" b="1" dirty="0">
                <a:solidFill>
                  <a:schemeClr val="accent3">
                    <a:lumMod val="25000"/>
                  </a:schemeClr>
                </a:solidFill>
                <a:latin typeface="Abadi" panose="020B0604020104020204" pitchFamily="34" charset="0"/>
              </a:rPr>
              <a:t>Booster_Version </a:t>
            </a:r>
            <a:r>
              <a:rPr lang="en-US" sz="2200" dirty="0">
                <a:solidFill>
                  <a:schemeClr val="accent3">
                    <a:lumMod val="25000"/>
                  </a:schemeClr>
                </a:solidFill>
                <a:latin typeface="Abadi" panose="020B0604020104020204" pitchFamily="34" charset="0"/>
              </a:rPr>
              <a:t>column in the </a:t>
            </a:r>
            <a:r>
              <a:rPr lang="en-US" sz="2200" b="1" dirty="0">
                <a:solidFill>
                  <a:schemeClr val="accent3">
                    <a:lumMod val="25000"/>
                  </a:schemeClr>
                </a:solidFill>
                <a:latin typeface="Abadi" panose="020B0604020104020204" pitchFamily="34" charset="0"/>
              </a:rPr>
              <a:t>SPACEXTBL. </a:t>
            </a:r>
            <a:r>
              <a:rPr lang="en-US" sz="2200" dirty="0">
                <a:solidFill>
                  <a:schemeClr val="accent3">
                    <a:lumMod val="25000"/>
                  </a:schemeClr>
                </a:solidFill>
                <a:latin typeface="Abadi" panose="020B0604020104020204" pitchFamily="34" charset="0"/>
              </a:rPr>
              <a:t>Then, </a:t>
            </a:r>
            <a:r>
              <a:rPr lang="en-US" sz="2200" b="1" dirty="0">
                <a:solidFill>
                  <a:schemeClr val="accent3">
                    <a:lumMod val="25000"/>
                  </a:schemeClr>
                </a:solidFill>
                <a:latin typeface="Abadi" panose="020B0604020104020204" pitchFamily="34" charset="0"/>
              </a:rPr>
              <a:t>WHERE (PAYLOAD_MASS__KG_ &gt; 4000 AND PAYLOAD_MASS__KG_ &lt; 6000)</a:t>
            </a:r>
            <a:r>
              <a:rPr lang="en-US" sz="2200" dirty="0">
                <a:solidFill>
                  <a:schemeClr val="accent3">
                    <a:lumMod val="25000"/>
                  </a:schemeClr>
                </a:solidFill>
                <a:latin typeface="Abadi" panose="020B0604020104020204" pitchFamily="34" charset="0"/>
              </a:rPr>
              <a:t> filters the records to include only those with a payload mass greater than 4000kg and less than 6000 kg. Finally, </a:t>
            </a:r>
            <a:r>
              <a:rPr lang="en-US" sz="2200" b="1" dirty="0">
                <a:solidFill>
                  <a:schemeClr val="accent3">
                    <a:lumMod val="25000"/>
                  </a:schemeClr>
                </a:solidFill>
                <a:latin typeface="Abadi" panose="020B0604020104020204" pitchFamily="34" charset="0"/>
              </a:rPr>
              <a:t>AND (Landing_Outcome = “Success (drone ship)”)</a:t>
            </a:r>
            <a:r>
              <a:rPr lang="en-US" sz="2200" dirty="0">
                <a:solidFill>
                  <a:schemeClr val="accent3">
                    <a:lumMod val="25000"/>
                  </a:schemeClr>
                </a:solidFill>
                <a:latin typeface="Abadi" panose="020B0604020104020204" pitchFamily="34" charset="0"/>
              </a:rPr>
              <a:t> filters the records again to only include  those with successful landing outcomes on a drone ship.</a:t>
            </a: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3E2A032F-7FA8-1C1D-6456-18ED894F3583}"/>
              </a:ext>
            </a:extLst>
          </p:cNvPr>
          <p:cNvPicPr>
            <a:picLocks noChangeAspect="1"/>
          </p:cNvPicPr>
          <p:nvPr/>
        </p:nvPicPr>
        <p:blipFill>
          <a:blip r:embed="rId3"/>
          <a:stretch>
            <a:fillRect/>
          </a:stretch>
        </p:blipFill>
        <p:spPr>
          <a:xfrm>
            <a:off x="5916385" y="2854162"/>
            <a:ext cx="6114503" cy="1857829"/>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2133069"/>
            <a:ext cx="5811841" cy="3915211"/>
          </a:xfrm>
          <a:prstGeom prst="rect">
            <a:avLst/>
          </a:prstGeom>
        </p:spPr>
        <p:txBody>
          <a:bodyPr>
            <a:normAutofit/>
          </a:bodyPr>
          <a:lstStyle/>
          <a:p>
            <a:pPr marL="0" indent="0">
              <a:lnSpc>
                <a:spcPct val="100000"/>
              </a:lnSpc>
              <a:spcBef>
                <a:spcPts val="1400"/>
              </a:spcBef>
              <a:buNone/>
            </a:pPr>
            <a:r>
              <a:rPr lang="en-US" sz="2200" b="1" dirty="0">
                <a:solidFill>
                  <a:schemeClr val="accent3">
                    <a:lumMod val="25000"/>
                  </a:schemeClr>
                </a:solidFill>
                <a:latin typeface="Abadi" panose="020B0604020104020204" pitchFamily="34" charset="0"/>
              </a:rPr>
              <a:t>SELECT Mission_outcome</a:t>
            </a:r>
            <a:r>
              <a:rPr lang="en-US" sz="2200" dirty="0">
                <a:solidFill>
                  <a:schemeClr val="accent3">
                    <a:lumMod val="25000"/>
                  </a:schemeClr>
                </a:solidFill>
                <a:latin typeface="Abadi" panose="020B0604020104020204" pitchFamily="34" charset="0"/>
              </a:rPr>
              <a:t> gets all the mission outcomes from the </a:t>
            </a:r>
            <a:r>
              <a:rPr lang="en-US" sz="2200" b="1" dirty="0">
                <a:solidFill>
                  <a:schemeClr val="accent3">
                    <a:lumMod val="25000"/>
                  </a:schemeClr>
                </a:solidFill>
                <a:latin typeface="Abadi" panose="020B0604020104020204" pitchFamily="34" charset="0"/>
              </a:rPr>
              <a:t>Mission_outcome </a:t>
            </a:r>
            <a:r>
              <a:rPr lang="en-US" sz="2200" dirty="0">
                <a:solidFill>
                  <a:schemeClr val="accent3">
                    <a:lumMod val="25000"/>
                  </a:schemeClr>
                </a:solidFill>
                <a:latin typeface="Abadi" panose="020B0604020104020204" pitchFamily="34" charset="0"/>
              </a:rPr>
              <a:t>column, then, </a:t>
            </a:r>
            <a:r>
              <a:rPr lang="en-US" sz="2200" b="1" dirty="0">
                <a:solidFill>
                  <a:schemeClr val="accent3">
                    <a:lumMod val="25000"/>
                  </a:schemeClr>
                </a:solidFill>
                <a:latin typeface="Abadi" panose="020B0604020104020204" pitchFamily="34" charset="0"/>
              </a:rPr>
              <a:t>COUNT(</a:t>
            </a:r>
            <a:r>
              <a:rPr lang="en-US" sz="2200" b="1" dirty="0" err="1">
                <a:solidFill>
                  <a:schemeClr val="accent3">
                    <a:lumMod val="25000"/>
                  </a:schemeClr>
                </a:solidFill>
                <a:latin typeface="Abadi" panose="020B0604020104020204" pitchFamily="34" charset="0"/>
              </a:rPr>
              <a:t>Mission_Outcome</a:t>
            </a:r>
            <a:r>
              <a:rPr lang="en-US" sz="2200" b="1" dirty="0">
                <a:solidFill>
                  <a:schemeClr val="accent3">
                    <a:lumMod val="25000"/>
                  </a:schemeClr>
                </a:solidFill>
                <a:latin typeface="Abadi" panose="020B0604020104020204" pitchFamily="34" charset="0"/>
              </a:rPr>
              <a:t>) AS </a:t>
            </a:r>
            <a:r>
              <a:rPr lang="en-US" sz="2200" b="1" dirty="0" err="1">
                <a:solidFill>
                  <a:schemeClr val="accent3">
                    <a:lumMod val="25000"/>
                  </a:schemeClr>
                </a:solidFill>
                <a:latin typeface="Abadi" panose="020B0604020104020204" pitchFamily="34" charset="0"/>
              </a:rPr>
              <a:t>Outcome_Count</a:t>
            </a:r>
            <a:r>
              <a:rPr lang="en-US" sz="2200" b="1" dirty="0">
                <a:solidFill>
                  <a:schemeClr val="accent3">
                    <a:lumMod val="25000"/>
                  </a:schemeClr>
                </a:solidFill>
                <a:latin typeface="Abadi" panose="020B0604020104020204" pitchFamily="34" charset="0"/>
              </a:rPr>
              <a:t> </a:t>
            </a:r>
            <a:r>
              <a:rPr lang="en-US" sz="2200" dirty="0">
                <a:solidFill>
                  <a:schemeClr val="accent3">
                    <a:lumMod val="25000"/>
                  </a:schemeClr>
                </a:solidFill>
                <a:latin typeface="Abadi" panose="020B0604020104020204" pitchFamily="34" charset="0"/>
              </a:rPr>
              <a:t>counts the number of times each mission outcome occurs, renames this new column as </a:t>
            </a:r>
            <a:r>
              <a:rPr lang="en-US" sz="2200" b="1" dirty="0">
                <a:solidFill>
                  <a:schemeClr val="accent3">
                    <a:lumMod val="25000"/>
                  </a:schemeClr>
                </a:solidFill>
                <a:latin typeface="Abadi" panose="020B0604020104020204" pitchFamily="34" charset="0"/>
              </a:rPr>
              <a:t>counts</a:t>
            </a:r>
            <a:r>
              <a:rPr lang="en-US" sz="2200" dirty="0">
                <a:solidFill>
                  <a:schemeClr val="accent3">
                    <a:lumMod val="25000"/>
                  </a:schemeClr>
                </a:solidFill>
                <a:latin typeface="Abadi" panose="020B0604020104020204" pitchFamily="34" charset="0"/>
              </a:rPr>
              <a:t> in the </a:t>
            </a:r>
            <a:r>
              <a:rPr lang="en-US" sz="2200" b="1" dirty="0">
                <a:solidFill>
                  <a:schemeClr val="accent3">
                    <a:lumMod val="25000"/>
                  </a:schemeClr>
                </a:solidFill>
                <a:latin typeface="Abadi" panose="020B0604020104020204" pitchFamily="34" charset="0"/>
              </a:rPr>
              <a:t>SPACEXTBL</a:t>
            </a:r>
            <a:r>
              <a:rPr lang="en-US" sz="2200" dirty="0">
                <a:solidFill>
                  <a:schemeClr val="accent3">
                    <a:lumMod val="25000"/>
                  </a:schemeClr>
                </a:solidFill>
                <a:latin typeface="Abadi" panose="020B0604020104020204" pitchFamily="34" charset="0"/>
              </a:rPr>
              <a:t>. Finally</a:t>
            </a:r>
            <a:r>
              <a:rPr lang="en-US" sz="2200" b="1" dirty="0">
                <a:solidFill>
                  <a:schemeClr val="accent3">
                    <a:lumMod val="25000"/>
                  </a:schemeClr>
                </a:solidFill>
                <a:latin typeface="Abadi" panose="020B0604020104020204" pitchFamily="34" charset="0"/>
              </a:rPr>
              <a:t>, GROUP BY </a:t>
            </a:r>
            <a:r>
              <a:rPr lang="en-US" sz="2200" b="1" dirty="0" err="1">
                <a:solidFill>
                  <a:schemeClr val="accent3">
                    <a:lumMod val="25000"/>
                  </a:schemeClr>
                </a:solidFill>
                <a:latin typeface="Abadi" panose="020B0604020104020204" pitchFamily="34" charset="0"/>
              </a:rPr>
              <a:t>Mission_outcome</a:t>
            </a:r>
            <a:r>
              <a:rPr lang="en-US" sz="2200" b="1" dirty="0">
                <a:solidFill>
                  <a:schemeClr val="accent3">
                    <a:lumMod val="25000"/>
                  </a:schemeClr>
                </a:solidFill>
                <a:latin typeface="Abadi" panose="020B0604020104020204" pitchFamily="34" charset="0"/>
              </a:rPr>
              <a:t> </a:t>
            </a:r>
            <a:r>
              <a:rPr lang="en-US" sz="2200" dirty="0">
                <a:solidFill>
                  <a:schemeClr val="accent3">
                    <a:lumMod val="25000"/>
                  </a:schemeClr>
                </a:solidFill>
                <a:latin typeface="Abadi" panose="020B0604020104020204" pitchFamily="34" charset="0"/>
              </a:rPr>
              <a:t>groups the results of each mission outcome. </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41067C13-FF75-91E8-2FFB-4DA8CD86CC0D}"/>
              </a:ext>
            </a:extLst>
          </p:cNvPr>
          <p:cNvPicPr>
            <a:picLocks noChangeAspect="1"/>
          </p:cNvPicPr>
          <p:nvPr/>
        </p:nvPicPr>
        <p:blipFill>
          <a:blip r:embed="rId3"/>
          <a:stretch>
            <a:fillRect/>
          </a:stretch>
        </p:blipFill>
        <p:spPr>
          <a:xfrm>
            <a:off x="6304999" y="2852593"/>
            <a:ext cx="5811842" cy="1521576"/>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72466" y="1734457"/>
            <a:ext cx="4999419" cy="5123543"/>
          </a:xfrm>
          <a:prstGeom prst="rect">
            <a:avLst/>
          </a:prstGeom>
        </p:spPr>
        <p:txBody>
          <a:bodyPr>
            <a:normAutofit/>
          </a:bodyPr>
          <a:lstStyle/>
          <a:p>
            <a:pPr marL="0" indent="0">
              <a:lnSpc>
                <a:spcPct val="100000"/>
              </a:lnSpc>
              <a:spcBef>
                <a:spcPts val="1400"/>
              </a:spcBef>
              <a:buNone/>
            </a:pPr>
            <a:r>
              <a:rPr lang="en-US" sz="2200" b="1" dirty="0">
                <a:solidFill>
                  <a:schemeClr val="accent3">
                    <a:lumMod val="25000"/>
                  </a:schemeClr>
                </a:solidFill>
                <a:latin typeface="Abadi" panose="020B0604020104020204" pitchFamily="34" charset="0"/>
              </a:rPr>
              <a:t>SELECT Booster_Version, PAYLOAD_MASS__KG_ </a:t>
            </a:r>
            <a:r>
              <a:rPr lang="en-US" sz="2200" dirty="0">
                <a:solidFill>
                  <a:schemeClr val="accent3">
                    <a:lumMod val="25000"/>
                  </a:schemeClr>
                </a:solidFill>
                <a:latin typeface="Abadi" panose="020B0604020104020204" pitchFamily="34" charset="0"/>
              </a:rPr>
              <a:t>gets all the payload masses and all names of the boosters from the </a:t>
            </a:r>
            <a:r>
              <a:rPr lang="en-US" sz="2200" b="1" dirty="0">
                <a:solidFill>
                  <a:schemeClr val="accent3">
                    <a:lumMod val="25000"/>
                  </a:schemeClr>
                </a:solidFill>
                <a:latin typeface="Abadi" panose="020B0604020104020204" pitchFamily="34" charset="0"/>
              </a:rPr>
              <a:t>Booster_Version </a:t>
            </a:r>
            <a:r>
              <a:rPr lang="en-US" sz="2200" dirty="0">
                <a:solidFill>
                  <a:schemeClr val="accent3">
                    <a:lumMod val="25000"/>
                  </a:schemeClr>
                </a:solidFill>
                <a:latin typeface="Abadi" panose="020B0604020104020204" pitchFamily="34" charset="0"/>
              </a:rPr>
              <a:t>column in </a:t>
            </a:r>
            <a:r>
              <a:rPr lang="en-US" sz="2200" b="1" dirty="0">
                <a:solidFill>
                  <a:schemeClr val="accent3">
                    <a:lumMod val="25000"/>
                  </a:schemeClr>
                </a:solidFill>
                <a:latin typeface="Abadi" panose="020B0604020104020204" pitchFamily="34" charset="0"/>
              </a:rPr>
              <a:t>the SPACEXTBL</a:t>
            </a:r>
            <a:r>
              <a:rPr lang="en-US" sz="2200" dirty="0">
                <a:solidFill>
                  <a:schemeClr val="accent3">
                    <a:lumMod val="25000"/>
                  </a:schemeClr>
                </a:solidFill>
                <a:latin typeface="Abadi" panose="020B0604020104020204" pitchFamily="34" charset="0"/>
              </a:rPr>
              <a:t>. Then, </a:t>
            </a:r>
            <a:r>
              <a:rPr lang="en-US" sz="2200" b="1" dirty="0">
                <a:solidFill>
                  <a:schemeClr val="accent3">
                    <a:lumMod val="25000"/>
                  </a:schemeClr>
                </a:solidFill>
                <a:latin typeface="Abadi" panose="020B0604020104020204" pitchFamily="34" charset="0"/>
              </a:rPr>
              <a:t>WHERE PAYLOAD_MASS__KG_ = (SELECT MAX (PAYLOAD_MASS__KG_ ) FROM SPACEXTABL</a:t>
            </a:r>
            <a:r>
              <a:rPr lang="en-US" sz="2200" dirty="0">
                <a:solidFill>
                  <a:schemeClr val="accent3">
                    <a:lumMod val="25000"/>
                  </a:schemeClr>
                </a:solidFill>
                <a:latin typeface="Abadi" panose="020B0604020104020204" pitchFamily="34" charset="0"/>
              </a:rPr>
              <a:t> is a subquery that is used to find the maximum payload mass in the </a:t>
            </a:r>
            <a:r>
              <a:rPr lang="en-US" sz="2200" b="1" dirty="0">
                <a:solidFill>
                  <a:schemeClr val="accent3">
                    <a:lumMod val="25000"/>
                  </a:schemeClr>
                </a:solidFill>
                <a:latin typeface="Abadi" panose="020B0604020104020204" pitchFamily="34" charset="0"/>
              </a:rPr>
              <a:t>PAYLOAD_MASS__KG_  </a:t>
            </a:r>
            <a:r>
              <a:rPr lang="en-US" sz="2200" dirty="0">
                <a:solidFill>
                  <a:schemeClr val="accent3">
                    <a:lumMod val="25000"/>
                  </a:schemeClr>
                </a:solidFill>
                <a:latin typeface="Abadi" panose="020B0604020104020204" pitchFamily="34" charset="0"/>
              </a:rPr>
              <a:t>column and filters the records to only include boosters that carried the maximum payload.</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55197CEB-4C7E-7803-C957-57F2FC0A9CE1}"/>
              </a:ext>
            </a:extLst>
          </p:cNvPr>
          <p:cNvPicPr>
            <a:picLocks noChangeAspect="1"/>
          </p:cNvPicPr>
          <p:nvPr/>
        </p:nvPicPr>
        <p:blipFill>
          <a:blip r:embed="rId3"/>
          <a:stretch>
            <a:fillRect/>
          </a:stretch>
        </p:blipFill>
        <p:spPr>
          <a:xfrm>
            <a:off x="5627714" y="2220851"/>
            <a:ext cx="6441669" cy="3194083"/>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27576" y="2089624"/>
            <a:ext cx="5376413" cy="3512890"/>
          </a:xfrm>
          <a:prstGeom prst="rect">
            <a:avLst/>
          </a:prstGeom>
        </p:spPr>
        <p:txBody>
          <a:bodyPr lIns="91440" tIns="45720" rIns="91440" bIns="45720" anchor="t">
            <a:normAutofit/>
          </a:bodyPr>
          <a:lstStyle/>
          <a:p>
            <a:pPr marL="0" indent="0">
              <a:lnSpc>
                <a:spcPct val="100000"/>
              </a:lnSpc>
              <a:spcBef>
                <a:spcPts val="1400"/>
              </a:spcBef>
              <a:buNone/>
            </a:pPr>
            <a:r>
              <a:rPr lang="en-US" sz="2200" b="1" dirty="0">
                <a:solidFill>
                  <a:schemeClr val="accent3">
                    <a:lumMod val="25000"/>
                  </a:schemeClr>
                </a:solidFill>
                <a:latin typeface="Abadi" panose="020B0604020104020204" pitchFamily="34" charset="0"/>
              </a:rPr>
              <a:t>SELECT </a:t>
            </a:r>
            <a:r>
              <a:rPr lang="en-US" sz="2200" b="1" dirty="0" err="1">
                <a:solidFill>
                  <a:schemeClr val="accent3">
                    <a:lumMod val="25000"/>
                  </a:schemeClr>
                </a:solidFill>
                <a:latin typeface="Abadi" panose="020B0604020104020204" pitchFamily="34" charset="0"/>
              </a:rPr>
              <a:t>Landing_Outcome</a:t>
            </a:r>
            <a:r>
              <a:rPr lang="en-US" sz="2200" b="1" dirty="0">
                <a:solidFill>
                  <a:schemeClr val="accent3">
                    <a:lumMod val="25000"/>
                  </a:schemeClr>
                </a:solidFill>
                <a:latin typeface="Abadi" panose="020B0604020104020204" pitchFamily="34" charset="0"/>
              </a:rPr>
              <a:t>, </a:t>
            </a:r>
            <a:r>
              <a:rPr lang="en-US" sz="2200" b="1" dirty="0" err="1">
                <a:solidFill>
                  <a:schemeClr val="accent3">
                    <a:lumMod val="25000"/>
                  </a:schemeClr>
                </a:solidFill>
                <a:latin typeface="Abadi" panose="020B0604020104020204" pitchFamily="34" charset="0"/>
              </a:rPr>
              <a:t>Booster_Version</a:t>
            </a:r>
            <a:r>
              <a:rPr lang="en-US" sz="2200" b="1" dirty="0">
                <a:solidFill>
                  <a:schemeClr val="accent3">
                    <a:lumMod val="25000"/>
                  </a:schemeClr>
                </a:solidFill>
                <a:latin typeface="Abadi" panose="020B0604020104020204" pitchFamily="34" charset="0"/>
              </a:rPr>
              <a:t>,</a:t>
            </a:r>
            <a:r>
              <a:rPr lang="en-US" sz="2200" dirty="0">
                <a:solidFill>
                  <a:schemeClr val="accent3">
                    <a:lumMod val="25000"/>
                  </a:schemeClr>
                </a:solidFill>
                <a:latin typeface="Abadi" panose="020B0604020104020204" pitchFamily="34" charset="0"/>
              </a:rPr>
              <a:t> and </a:t>
            </a:r>
            <a:r>
              <a:rPr lang="en-US" sz="2200" b="1" dirty="0" err="1">
                <a:solidFill>
                  <a:schemeClr val="accent3">
                    <a:lumMod val="25000"/>
                  </a:schemeClr>
                </a:solidFill>
                <a:latin typeface="Abadi" panose="020B0604020104020204" pitchFamily="34" charset="0"/>
              </a:rPr>
              <a:t>Launch_site</a:t>
            </a:r>
            <a:r>
              <a:rPr lang="en-US" sz="2200" b="1" dirty="0">
                <a:solidFill>
                  <a:schemeClr val="accent3">
                    <a:lumMod val="25000"/>
                  </a:schemeClr>
                </a:solidFill>
                <a:latin typeface="Abadi" panose="020B0604020104020204" pitchFamily="34" charset="0"/>
              </a:rPr>
              <a:t> </a:t>
            </a:r>
            <a:r>
              <a:rPr lang="en-US" sz="2200" dirty="0">
                <a:solidFill>
                  <a:schemeClr val="accent3">
                    <a:lumMod val="25000"/>
                  </a:schemeClr>
                </a:solidFill>
                <a:latin typeface="Abadi" panose="020B0604020104020204" pitchFamily="34" charset="0"/>
              </a:rPr>
              <a:t>gets all these columns from the </a:t>
            </a:r>
            <a:r>
              <a:rPr lang="en-US" sz="2200" b="1" dirty="0">
                <a:solidFill>
                  <a:schemeClr val="accent3">
                    <a:lumMod val="25000"/>
                  </a:schemeClr>
                </a:solidFill>
                <a:latin typeface="Abadi" panose="020B0604020104020204" pitchFamily="34" charset="0"/>
              </a:rPr>
              <a:t>SPACEXTBL</a:t>
            </a:r>
            <a:r>
              <a:rPr lang="en-US" sz="2200" dirty="0">
                <a:solidFill>
                  <a:schemeClr val="accent3">
                    <a:lumMod val="25000"/>
                  </a:schemeClr>
                </a:solidFill>
                <a:latin typeface="Abadi" panose="020B0604020104020204" pitchFamily="34" charset="0"/>
              </a:rPr>
              <a:t>, then, </a:t>
            </a:r>
            <a:r>
              <a:rPr lang="en-US" sz="2200" b="1" dirty="0">
                <a:solidFill>
                  <a:schemeClr val="accent3">
                    <a:lumMod val="25000"/>
                  </a:schemeClr>
                </a:solidFill>
                <a:latin typeface="Abadi" panose="020B0604020104020204" pitchFamily="34" charset="0"/>
              </a:rPr>
              <a:t>WHERE </a:t>
            </a:r>
            <a:r>
              <a:rPr lang="en-US" sz="2200" b="1" dirty="0" err="1">
                <a:solidFill>
                  <a:schemeClr val="accent3">
                    <a:lumMod val="25000"/>
                  </a:schemeClr>
                </a:solidFill>
                <a:latin typeface="Abadi" panose="020B0604020104020204" pitchFamily="34" charset="0"/>
              </a:rPr>
              <a:t>Landing_Outcome</a:t>
            </a:r>
            <a:r>
              <a:rPr lang="en-US" sz="2200" b="1" dirty="0">
                <a:solidFill>
                  <a:schemeClr val="accent3">
                    <a:lumMod val="25000"/>
                  </a:schemeClr>
                </a:solidFill>
                <a:latin typeface="Abadi" panose="020B0604020104020204" pitchFamily="34" charset="0"/>
              </a:rPr>
              <a:t> = “Failure (drone ship) ” </a:t>
            </a:r>
            <a:r>
              <a:rPr lang="en-US" sz="2200" dirty="0">
                <a:solidFill>
                  <a:schemeClr val="accent3">
                    <a:lumMod val="25000"/>
                  </a:schemeClr>
                </a:solidFill>
                <a:latin typeface="Abadi" panose="020B0604020104020204" pitchFamily="34" charset="0"/>
              </a:rPr>
              <a:t>filters the records to only include landing outcomes that failed on a drone ship. Finally</a:t>
            </a:r>
            <a:r>
              <a:rPr lang="en-US" sz="2200" b="1" dirty="0">
                <a:solidFill>
                  <a:schemeClr val="accent3">
                    <a:lumMod val="25000"/>
                  </a:schemeClr>
                </a:solidFill>
                <a:latin typeface="Abadi" panose="020B0604020104020204" pitchFamily="34" charset="0"/>
              </a:rPr>
              <a:t>, AND Date BETWEEN ‘2015-01-01’ and ‘2015-12-31’ </a:t>
            </a:r>
            <a:r>
              <a:rPr lang="en-US" sz="2200" dirty="0">
                <a:solidFill>
                  <a:schemeClr val="accent3">
                    <a:lumMod val="25000"/>
                  </a:schemeClr>
                </a:solidFill>
                <a:latin typeface="Abadi" panose="020B0604020104020204" pitchFamily="34" charset="0"/>
              </a:rPr>
              <a:t>to filter the records again to only include records from 2015.</a:t>
            </a: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8" name="Picture 7">
            <a:extLst>
              <a:ext uri="{FF2B5EF4-FFF2-40B4-BE49-F238E27FC236}">
                <a16:creationId xmlns:a16="http://schemas.microsoft.com/office/drawing/2014/main" id="{7ECDF659-E9EA-7C97-5199-DF9E08B5C5AF}"/>
              </a:ext>
            </a:extLst>
          </p:cNvPr>
          <p:cNvPicPr>
            <a:picLocks noChangeAspect="1"/>
          </p:cNvPicPr>
          <p:nvPr/>
        </p:nvPicPr>
        <p:blipFill>
          <a:blip r:embed="rId3"/>
          <a:stretch>
            <a:fillRect/>
          </a:stretch>
        </p:blipFill>
        <p:spPr>
          <a:xfrm>
            <a:off x="6013981" y="2848561"/>
            <a:ext cx="6129689" cy="1388113"/>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34</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217715" y="1650227"/>
            <a:ext cx="5878286" cy="4982801"/>
          </a:xfrm>
          <a:prstGeom prst="rect">
            <a:avLst/>
          </a:prstGeom>
        </p:spPr>
        <p:txBody>
          <a:bodyPr lIns="91440" tIns="45720" rIns="91440" bIns="45720" anchor="t"/>
          <a:lstStyle/>
          <a:p>
            <a:pPr marL="0" indent="0">
              <a:lnSpc>
                <a:spcPct val="100000"/>
              </a:lnSpc>
              <a:spcBef>
                <a:spcPts val="1400"/>
              </a:spcBef>
              <a:buNone/>
            </a:pPr>
            <a:r>
              <a:rPr lang="en-US" sz="2200" b="1" dirty="0">
                <a:solidFill>
                  <a:schemeClr val="accent3">
                    <a:lumMod val="25000"/>
                  </a:schemeClr>
                </a:solidFill>
                <a:latin typeface="Abadi" panose="020B0604020104020204" pitchFamily="34" charset="0"/>
              </a:rPr>
              <a:t>SELECT Landing_Outcome</a:t>
            </a:r>
            <a:r>
              <a:rPr lang="en-US" sz="2200" dirty="0">
                <a:solidFill>
                  <a:schemeClr val="accent3">
                    <a:lumMod val="25000"/>
                  </a:schemeClr>
                </a:solidFill>
                <a:latin typeface="Abadi" panose="020B0604020104020204" pitchFamily="34" charset="0"/>
              </a:rPr>
              <a:t> gets the landing outcomes from the </a:t>
            </a:r>
            <a:r>
              <a:rPr lang="en-US" sz="2200" b="1" dirty="0">
                <a:solidFill>
                  <a:schemeClr val="accent3">
                    <a:lumMod val="25000"/>
                  </a:schemeClr>
                </a:solidFill>
                <a:latin typeface="Abadi" panose="020B0604020104020204" pitchFamily="34" charset="0"/>
              </a:rPr>
              <a:t>Landing_Outcome </a:t>
            </a:r>
            <a:r>
              <a:rPr lang="en-US" sz="2200" dirty="0">
                <a:solidFill>
                  <a:schemeClr val="accent3">
                    <a:lumMod val="25000"/>
                  </a:schemeClr>
                </a:solidFill>
                <a:latin typeface="Abadi" panose="020B0604020104020204" pitchFamily="34" charset="0"/>
              </a:rPr>
              <a:t>column, then, </a:t>
            </a:r>
            <a:r>
              <a:rPr lang="en-US" sz="2200" b="1" dirty="0">
                <a:solidFill>
                  <a:schemeClr val="accent3">
                    <a:lumMod val="25000"/>
                  </a:schemeClr>
                </a:solidFill>
                <a:latin typeface="Abadi" panose="020B0604020104020204" pitchFamily="34" charset="0"/>
              </a:rPr>
              <a:t>COUNT(*) LandingCount </a:t>
            </a:r>
            <a:r>
              <a:rPr lang="en-US" sz="2200" dirty="0">
                <a:solidFill>
                  <a:schemeClr val="accent3">
                    <a:lumMod val="25000"/>
                  </a:schemeClr>
                </a:solidFill>
                <a:latin typeface="Abadi" panose="020B0604020104020204" pitchFamily="34" charset="0"/>
              </a:rPr>
              <a:t>counts the number of times each landing outcome occurs and renames this new column as </a:t>
            </a:r>
            <a:r>
              <a:rPr lang="en-US" sz="2200" b="1" dirty="0" err="1">
                <a:solidFill>
                  <a:schemeClr val="accent3">
                    <a:lumMod val="25000"/>
                  </a:schemeClr>
                </a:solidFill>
                <a:latin typeface="Abadi" panose="020B0604020104020204" pitchFamily="34" charset="0"/>
              </a:rPr>
              <a:t>LandingCounts</a:t>
            </a:r>
            <a:r>
              <a:rPr lang="en-US" sz="2200" dirty="0">
                <a:solidFill>
                  <a:schemeClr val="accent3">
                    <a:lumMod val="25000"/>
                  </a:schemeClr>
                </a:solidFill>
                <a:latin typeface="Abadi" panose="020B0604020104020204" pitchFamily="34" charset="0"/>
              </a:rPr>
              <a:t> from the </a:t>
            </a:r>
            <a:r>
              <a:rPr lang="en-US" sz="2200" b="1" dirty="0">
                <a:solidFill>
                  <a:schemeClr val="accent3">
                    <a:lumMod val="25000"/>
                  </a:schemeClr>
                </a:solidFill>
                <a:latin typeface="Abadi" panose="020B0604020104020204" pitchFamily="34" charset="0"/>
              </a:rPr>
              <a:t>SPACEXTBL. </a:t>
            </a:r>
            <a:r>
              <a:rPr lang="en-US" sz="2200" dirty="0">
                <a:solidFill>
                  <a:schemeClr val="accent3">
                    <a:lumMod val="25000"/>
                  </a:schemeClr>
                </a:solidFill>
                <a:latin typeface="Abadi" panose="020B0604020104020204" pitchFamily="34" charset="0"/>
              </a:rPr>
              <a:t>The </a:t>
            </a:r>
            <a:r>
              <a:rPr lang="en-US" sz="2200" b="1" dirty="0">
                <a:solidFill>
                  <a:schemeClr val="accent3">
                    <a:lumMod val="25000"/>
                  </a:schemeClr>
                </a:solidFill>
                <a:latin typeface="Abadi" panose="020B0604020104020204" pitchFamily="34" charset="0"/>
              </a:rPr>
              <a:t>WHERE Date BETWEEN ‘2010-06-04’ AND ‘2017-03-20’</a:t>
            </a:r>
            <a:r>
              <a:rPr lang="en-US" sz="2200" dirty="0">
                <a:solidFill>
                  <a:schemeClr val="accent3">
                    <a:lumMod val="25000"/>
                  </a:schemeClr>
                </a:solidFill>
                <a:latin typeface="Abadi" panose="020B0604020104020204" pitchFamily="34" charset="0"/>
              </a:rPr>
              <a:t> filters the records to only include those within this date range. Finally</a:t>
            </a:r>
            <a:r>
              <a:rPr lang="en-US" sz="2200" b="1" dirty="0">
                <a:solidFill>
                  <a:schemeClr val="accent3">
                    <a:lumMod val="25000"/>
                  </a:schemeClr>
                </a:solidFill>
                <a:latin typeface="Abadi" panose="020B0604020104020204" pitchFamily="34" charset="0"/>
              </a:rPr>
              <a:t>, GROUP BY Landing_Outcome ORDER BY LandingCount DESC</a:t>
            </a:r>
            <a:r>
              <a:rPr lang="en-US" sz="2200" dirty="0">
                <a:solidFill>
                  <a:schemeClr val="accent3">
                    <a:lumMod val="25000"/>
                  </a:schemeClr>
                </a:solidFill>
                <a:latin typeface="Abadi" panose="020B0604020104020204" pitchFamily="34" charset="0"/>
              </a:rPr>
              <a:t> groups the results by reaching a unique landing outcome and then sorts the results in descending order based on the landing outcome.</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1220D29F-D46E-E66F-ED68-48E2D5D7D7F3}"/>
              </a:ext>
            </a:extLst>
          </p:cNvPr>
          <p:cNvPicPr>
            <a:picLocks noChangeAspect="1"/>
          </p:cNvPicPr>
          <p:nvPr/>
        </p:nvPicPr>
        <p:blipFill>
          <a:blip r:embed="rId3"/>
          <a:stretch>
            <a:fillRect/>
          </a:stretch>
        </p:blipFill>
        <p:spPr>
          <a:xfrm>
            <a:off x="6590119" y="2640429"/>
            <a:ext cx="5384167" cy="2142907"/>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566810" y="2547030"/>
            <a:ext cx="3845533" cy="2620056"/>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The folium map of the </a:t>
            </a:r>
            <a:r>
              <a:rPr lang="en-US" sz="2200" b="1" dirty="0">
                <a:solidFill>
                  <a:schemeClr val="accent3">
                    <a:lumMod val="25000"/>
                  </a:schemeClr>
                </a:solidFill>
                <a:latin typeface="Abadi"/>
              </a:rPr>
              <a:t>SpaceX</a:t>
            </a:r>
            <a:r>
              <a:rPr lang="en-US" sz="2200" dirty="0">
                <a:solidFill>
                  <a:schemeClr val="accent3">
                    <a:lumMod val="25000"/>
                  </a:schemeClr>
                </a:solidFill>
                <a:latin typeface="Abadi"/>
              </a:rPr>
              <a:t> launch sites shows that they are located near coastlines and the equator. This enhances safety and the number of successful launches.</a:t>
            </a:r>
          </a:p>
          <a:p>
            <a:pPr>
              <a:lnSpc>
                <a:spcPct val="100000"/>
              </a:lnSpc>
              <a:spcBef>
                <a:spcPts val="1400"/>
              </a:spcBef>
            </a:pPr>
            <a:endParaRPr lang="en-US" sz="2200" dirty="0">
              <a:solidFill>
                <a:schemeClr val="accent3">
                  <a:lumMod val="25000"/>
                </a:schemeClr>
              </a:solidFill>
              <a:latin typeface="Abadi"/>
            </a:endParaRPr>
          </a:p>
          <a:p>
            <a:endParaRPr lang="en-US"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Sites map for SpaceX Falcon9</a:t>
            </a:r>
          </a:p>
        </p:txBody>
      </p:sp>
      <p:pic>
        <p:nvPicPr>
          <p:cNvPr id="6" name="Picture 5">
            <a:extLst>
              <a:ext uri="{FF2B5EF4-FFF2-40B4-BE49-F238E27FC236}">
                <a16:creationId xmlns:a16="http://schemas.microsoft.com/office/drawing/2014/main" id="{6C2D8605-6798-D6EF-D4CD-6FDED4713D4B}"/>
              </a:ext>
            </a:extLst>
          </p:cNvPr>
          <p:cNvPicPr>
            <a:picLocks noChangeAspect="1"/>
          </p:cNvPicPr>
          <p:nvPr/>
        </p:nvPicPr>
        <p:blipFill>
          <a:blip r:embed="rId4"/>
          <a:stretch>
            <a:fillRect/>
          </a:stretch>
        </p:blipFill>
        <p:spPr>
          <a:xfrm>
            <a:off x="5297713" y="1267006"/>
            <a:ext cx="5128651" cy="3001625"/>
          </a:xfrm>
          <a:prstGeom prst="rect">
            <a:avLst/>
          </a:prstGeom>
        </p:spPr>
      </p:pic>
      <p:pic>
        <p:nvPicPr>
          <p:cNvPr id="8" name="Picture 7">
            <a:extLst>
              <a:ext uri="{FF2B5EF4-FFF2-40B4-BE49-F238E27FC236}">
                <a16:creationId xmlns:a16="http://schemas.microsoft.com/office/drawing/2014/main" id="{AE12C13F-26AF-4E64-4253-2F0D955397CF}"/>
              </a:ext>
            </a:extLst>
          </p:cNvPr>
          <p:cNvPicPr>
            <a:picLocks noChangeAspect="1"/>
          </p:cNvPicPr>
          <p:nvPr/>
        </p:nvPicPr>
        <p:blipFill>
          <a:blip r:embed="rId5"/>
          <a:stretch>
            <a:fillRect/>
          </a:stretch>
        </p:blipFill>
        <p:spPr>
          <a:xfrm>
            <a:off x="8348615" y="4408523"/>
            <a:ext cx="2893452" cy="1768440"/>
          </a:xfrm>
          <a:prstGeom prst="rect">
            <a:avLst/>
          </a:prstGeom>
        </p:spPr>
      </p:pic>
      <p:pic>
        <p:nvPicPr>
          <p:cNvPr id="10" name="Picture 9">
            <a:extLst>
              <a:ext uri="{FF2B5EF4-FFF2-40B4-BE49-F238E27FC236}">
                <a16:creationId xmlns:a16="http://schemas.microsoft.com/office/drawing/2014/main" id="{6CC43256-EEE9-D8C1-E8D0-DE5114957B0A}"/>
              </a:ext>
            </a:extLst>
          </p:cNvPr>
          <p:cNvPicPr>
            <a:picLocks noChangeAspect="1"/>
          </p:cNvPicPr>
          <p:nvPr/>
        </p:nvPicPr>
        <p:blipFill>
          <a:blip r:embed="rId6"/>
          <a:stretch>
            <a:fillRect/>
          </a:stretch>
        </p:blipFill>
        <p:spPr>
          <a:xfrm>
            <a:off x="4962718" y="4408523"/>
            <a:ext cx="2989604" cy="1768440"/>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552297" y="2812597"/>
            <a:ext cx="5325990" cy="2470604"/>
          </a:xfrm>
          <a:prstGeom prst="rect">
            <a:avLst/>
          </a:prstGeom>
        </p:spPr>
        <p:txBody>
          <a:bodyPr lIns="91440" tIns="45720" rIns="91440" bIns="45720" anchor="t">
            <a:normAutofit/>
          </a:bodyPr>
          <a:lstStyle/>
          <a:p>
            <a:pPr marL="0" indent="0">
              <a:spcBef>
                <a:spcPts val="1400"/>
              </a:spcBef>
              <a:buNone/>
            </a:pPr>
            <a:r>
              <a:rPr lang="en-US" sz="2200" dirty="0">
                <a:solidFill>
                  <a:schemeClr val="accent3">
                    <a:lumMod val="25000"/>
                  </a:schemeClr>
                </a:solidFill>
              </a:rPr>
              <a:t>The folium map displays </a:t>
            </a:r>
            <a:r>
              <a:rPr lang="en-US" sz="2200" b="1" dirty="0">
                <a:solidFill>
                  <a:schemeClr val="accent3">
                    <a:lumMod val="25000"/>
                  </a:schemeClr>
                </a:solidFill>
              </a:rPr>
              <a:t>SpaceX</a:t>
            </a:r>
            <a:r>
              <a:rPr lang="en-US" sz="2200" dirty="0">
                <a:solidFill>
                  <a:schemeClr val="accent3">
                    <a:lumMod val="25000"/>
                  </a:schemeClr>
                </a:solidFill>
              </a:rPr>
              <a:t> launch sites marked with </a:t>
            </a:r>
            <a:r>
              <a:rPr lang="en-US" sz="2200" b="1" dirty="0">
                <a:solidFill>
                  <a:schemeClr val="accent3">
                    <a:lumMod val="25000"/>
                  </a:schemeClr>
                </a:solidFill>
              </a:rPr>
              <a:t>color-coded </a:t>
            </a:r>
            <a:r>
              <a:rPr lang="en-US" sz="2200" dirty="0">
                <a:solidFill>
                  <a:schemeClr val="accent3">
                    <a:lumMod val="25000"/>
                  </a:schemeClr>
                </a:solidFill>
              </a:rPr>
              <a:t>outcomes for each launch </a:t>
            </a:r>
          </a:p>
          <a:p>
            <a:pPr lvl="1">
              <a:spcBef>
                <a:spcPts val="1400"/>
              </a:spcBef>
            </a:pPr>
            <a:r>
              <a:rPr lang="en-US" sz="2200" b="1" dirty="0">
                <a:solidFill>
                  <a:schemeClr val="accent3">
                    <a:lumMod val="25000"/>
                  </a:schemeClr>
                </a:solidFill>
              </a:rPr>
              <a:t>Green</a:t>
            </a:r>
            <a:r>
              <a:rPr lang="en-US" sz="2200" dirty="0">
                <a:solidFill>
                  <a:schemeClr val="accent3">
                    <a:lumMod val="25000"/>
                  </a:schemeClr>
                </a:solidFill>
              </a:rPr>
              <a:t> = successful launches </a:t>
            </a:r>
          </a:p>
          <a:p>
            <a:pPr lvl="1">
              <a:spcBef>
                <a:spcPts val="1400"/>
              </a:spcBef>
            </a:pPr>
            <a:r>
              <a:rPr lang="en-US" sz="2200" b="1" dirty="0">
                <a:solidFill>
                  <a:schemeClr val="accent3">
                    <a:lumMod val="25000"/>
                  </a:schemeClr>
                </a:solidFill>
              </a:rPr>
              <a:t>Red</a:t>
            </a:r>
            <a:r>
              <a:rPr lang="en-US" sz="2200" dirty="0">
                <a:solidFill>
                  <a:schemeClr val="accent3">
                    <a:lumMod val="25000"/>
                  </a:schemeClr>
                </a:solidFill>
              </a:rPr>
              <a:t> = failed launches  </a:t>
            </a: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&amp; Failed Launches for each site on the map </a:t>
            </a:r>
          </a:p>
        </p:txBody>
      </p:sp>
      <p:pic>
        <p:nvPicPr>
          <p:cNvPr id="4" name="Picture 3">
            <a:extLst>
              <a:ext uri="{FF2B5EF4-FFF2-40B4-BE49-F238E27FC236}">
                <a16:creationId xmlns:a16="http://schemas.microsoft.com/office/drawing/2014/main" id="{970E3E3A-91D8-B156-41AB-EBA6E7D09297}"/>
              </a:ext>
            </a:extLst>
          </p:cNvPr>
          <p:cNvPicPr>
            <a:picLocks noChangeAspect="1"/>
          </p:cNvPicPr>
          <p:nvPr/>
        </p:nvPicPr>
        <p:blipFill>
          <a:blip r:embed="rId3"/>
          <a:stretch>
            <a:fillRect/>
          </a:stretch>
        </p:blipFill>
        <p:spPr>
          <a:xfrm>
            <a:off x="6096001" y="1671793"/>
            <a:ext cx="5056696" cy="3045349"/>
          </a:xfrm>
          <a:prstGeom prst="rect">
            <a:avLst/>
          </a:prstGeom>
        </p:spPr>
      </p:pic>
      <p:pic>
        <p:nvPicPr>
          <p:cNvPr id="7" name="Picture 6">
            <a:extLst>
              <a:ext uri="{FF2B5EF4-FFF2-40B4-BE49-F238E27FC236}">
                <a16:creationId xmlns:a16="http://schemas.microsoft.com/office/drawing/2014/main" id="{FD749828-6272-E04D-C0FD-86D58EF85F7F}"/>
              </a:ext>
            </a:extLst>
          </p:cNvPr>
          <p:cNvPicPr>
            <a:picLocks noChangeAspect="1"/>
          </p:cNvPicPr>
          <p:nvPr/>
        </p:nvPicPr>
        <p:blipFill>
          <a:blip r:embed="rId4"/>
          <a:stretch>
            <a:fillRect/>
          </a:stretch>
        </p:blipFill>
        <p:spPr>
          <a:xfrm>
            <a:off x="6096000" y="4870974"/>
            <a:ext cx="2743201" cy="1620472"/>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551657" y="2924402"/>
            <a:ext cx="5224390" cy="4314825"/>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folium map highlights </a:t>
            </a:r>
            <a:r>
              <a:rPr lang="en-US" sz="2200" b="1" dirty="0">
                <a:solidFill>
                  <a:schemeClr val="accent3">
                    <a:lumMod val="25000"/>
                  </a:schemeClr>
                </a:solidFill>
                <a:latin typeface="Abadi" panose="020B0604020104020204" pitchFamily="34" charset="0"/>
              </a:rPr>
              <a:t>SpaceX</a:t>
            </a:r>
            <a:r>
              <a:rPr lang="en-US" sz="2200" dirty="0">
                <a:solidFill>
                  <a:schemeClr val="accent3">
                    <a:lumMod val="25000"/>
                  </a:schemeClr>
                </a:solidFill>
                <a:latin typeface="Abadi" panose="020B0604020104020204" pitchFamily="34" charset="0"/>
              </a:rPr>
              <a:t> launch sites near infrastructure such as coastlines, highways, and railways with distances to these features calculated and displayed.</a:t>
            </a: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Sites – Proximity Distance Map </a:t>
            </a:r>
          </a:p>
        </p:txBody>
      </p:sp>
      <p:pic>
        <p:nvPicPr>
          <p:cNvPr id="4" name="Picture 3">
            <a:extLst>
              <a:ext uri="{FF2B5EF4-FFF2-40B4-BE49-F238E27FC236}">
                <a16:creationId xmlns:a16="http://schemas.microsoft.com/office/drawing/2014/main" id="{35A583F8-5762-C726-43CE-CC8DB9573AF8}"/>
              </a:ext>
            </a:extLst>
          </p:cNvPr>
          <p:cNvPicPr>
            <a:picLocks noChangeAspect="1"/>
          </p:cNvPicPr>
          <p:nvPr/>
        </p:nvPicPr>
        <p:blipFill>
          <a:blip r:embed="rId3"/>
          <a:stretch>
            <a:fillRect/>
          </a:stretch>
        </p:blipFill>
        <p:spPr>
          <a:xfrm>
            <a:off x="6415954" y="2476429"/>
            <a:ext cx="4597636" cy="2743341"/>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r>
              <a:rPr lang="en-US" dirty="0"/>
              <a:t>4</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dirty="0">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734028" y="1311442"/>
            <a:ext cx="10624154" cy="54623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Bef>
                <a:spcPts val="1400"/>
              </a:spcBef>
              <a:buNone/>
            </a:pPr>
            <a:r>
              <a:rPr lang="en-US" sz="2200" b="1" dirty="0">
                <a:solidFill>
                  <a:schemeClr val="accent3">
                    <a:lumMod val="25000"/>
                  </a:schemeClr>
                </a:solidFill>
                <a:latin typeface="Abadi" panose="020B0604020104020204" pitchFamily="34" charset="0"/>
              </a:rPr>
              <a:t>Project background and context</a:t>
            </a:r>
          </a:p>
          <a:p>
            <a:pPr marL="0" indent="0">
              <a:spcBef>
                <a:spcPts val="1400"/>
              </a:spcBef>
              <a:buNone/>
            </a:pPr>
            <a:r>
              <a:rPr lang="en-US" sz="2200" dirty="0">
                <a:solidFill>
                  <a:schemeClr val="accent3">
                    <a:lumMod val="25000"/>
                  </a:schemeClr>
                </a:solidFill>
                <a:latin typeface="Abadi" panose="020B0604020104020204" pitchFamily="34" charset="0"/>
              </a:rPr>
              <a:t>The scenario for this project was that the commercial space age was finally here, and companies were making space travel more affordable and accessible for everyone. Despite this new revelation, the cost of launch continued to hinder new companies from thriving in this new industry </a:t>
            </a:r>
          </a:p>
          <a:p>
            <a:pPr marL="0" indent="0">
              <a:spcBef>
                <a:spcPts val="1400"/>
              </a:spcBef>
              <a:buNone/>
            </a:pPr>
            <a:r>
              <a:rPr lang="en-US" sz="2200" dirty="0">
                <a:solidFill>
                  <a:schemeClr val="tx1"/>
                </a:solidFill>
                <a:latin typeface="Abadi" panose="020B0604020104020204" pitchFamily="34" charset="0"/>
              </a:rPr>
              <a:t>The goal for this project was to take on the role of a data scientist for a new space company, </a:t>
            </a:r>
            <a:r>
              <a:rPr lang="en-US" sz="2200" b="1" dirty="0">
                <a:solidFill>
                  <a:schemeClr val="tx1"/>
                </a:solidFill>
                <a:latin typeface="Abadi" panose="020B0604020104020204" pitchFamily="34" charset="0"/>
              </a:rPr>
              <a:t>Space Y</a:t>
            </a:r>
            <a:r>
              <a:rPr lang="en-US" sz="2200" dirty="0">
                <a:solidFill>
                  <a:schemeClr val="tx1"/>
                </a:solidFill>
                <a:latin typeface="Abadi" panose="020B0604020104020204" pitchFamily="34" charset="0"/>
              </a:rPr>
              <a:t>, aiming to collect data through various sources and train different Machine learning models to compete with the leading company, </a:t>
            </a:r>
            <a:r>
              <a:rPr lang="en-US" sz="2200" b="1" dirty="0">
                <a:solidFill>
                  <a:schemeClr val="tx1"/>
                </a:solidFill>
                <a:latin typeface="Abadi" panose="020B0604020104020204" pitchFamily="34" charset="0"/>
              </a:rPr>
              <a:t>Space X</a:t>
            </a:r>
            <a:r>
              <a:rPr lang="en-US" sz="2200" dirty="0">
                <a:solidFill>
                  <a:schemeClr val="tx1"/>
                </a:solidFill>
                <a:latin typeface="Abadi" panose="020B0604020104020204" pitchFamily="34" charset="0"/>
              </a:rPr>
              <a:t>, the rival company. </a:t>
            </a:r>
          </a:p>
          <a:p>
            <a:pPr marL="0" indent="0">
              <a:spcBef>
                <a:spcPts val="1400"/>
              </a:spcBef>
              <a:buNone/>
            </a:pPr>
            <a:r>
              <a:rPr lang="en-US" sz="2200" b="1" dirty="0">
                <a:solidFill>
                  <a:schemeClr val="tx1"/>
                </a:solidFill>
                <a:latin typeface="Abadi" panose="020B0604020104020204" pitchFamily="34" charset="0"/>
              </a:rPr>
              <a:t>Space X</a:t>
            </a:r>
            <a:r>
              <a:rPr lang="en-US" sz="2200" dirty="0">
                <a:solidFill>
                  <a:schemeClr val="tx1"/>
                </a:solidFill>
                <a:latin typeface="Abadi" panose="020B0604020104020204" pitchFamily="34" charset="0"/>
              </a:rPr>
              <a:t> is leading the game because by developing reusable rocket technology, </a:t>
            </a:r>
            <a:r>
              <a:rPr lang="en-US" sz="2200" b="1" dirty="0">
                <a:solidFill>
                  <a:schemeClr val="tx1"/>
                </a:solidFill>
                <a:latin typeface="Abadi" panose="020B0604020104020204" pitchFamily="34" charset="0"/>
              </a:rPr>
              <a:t>Space X</a:t>
            </a:r>
            <a:r>
              <a:rPr lang="en-US" sz="2200" dirty="0">
                <a:solidFill>
                  <a:schemeClr val="tx1"/>
                </a:solidFill>
                <a:latin typeface="Abadi" panose="020B0604020104020204" pitchFamily="34" charset="0"/>
              </a:rPr>
              <a:t> significantly lowered the cost of each launch, and this allowed for more frequent and affordable access to space. </a:t>
            </a:r>
          </a:p>
          <a:p>
            <a:pPr marL="0" indent="0">
              <a:spcBef>
                <a:spcPts val="1400"/>
              </a:spcBef>
              <a:buNone/>
            </a:pPr>
            <a:r>
              <a:rPr lang="en-US" sz="2200" b="1" dirty="0">
                <a:solidFill>
                  <a:schemeClr val="accent3">
                    <a:lumMod val="25000"/>
                  </a:schemeClr>
                </a:solidFill>
                <a:latin typeface="Abadi" panose="020B0604020104020204" pitchFamily="34" charset="0"/>
              </a:rPr>
              <a:t>Problems you want to find answers</a:t>
            </a:r>
          </a:p>
          <a:p>
            <a:pPr marL="0" indent="0">
              <a:spcBef>
                <a:spcPts val="1400"/>
              </a:spcBef>
              <a:buNone/>
            </a:pPr>
            <a:r>
              <a:rPr lang="en-US" sz="2200" dirty="0">
                <a:solidFill>
                  <a:schemeClr val="accent3">
                    <a:lumMod val="25000"/>
                  </a:schemeClr>
                </a:solidFill>
                <a:latin typeface="Abadi" panose="020B0604020104020204" pitchFamily="34" charset="0"/>
              </a:rPr>
              <a:t>Whether or not the first stage of </a:t>
            </a:r>
            <a:r>
              <a:rPr lang="en-US" sz="2200" b="1" dirty="0">
                <a:solidFill>
                  <a:schemeClr val="accent3">
                    <a:lumMod val="25000"/>
                  </a:schemeClr>
                </a:solidFill>
                <a:latin typeface="Abadi" panose="020B0604020104020204" pitchFamily="34" charset="0"/>
              </a:rPr>
              <a:t>Space X Falcon 9</a:t>
            </a:r>
            <a:r>
              <a:rPr lang="en-US" sz="2200" dirty="0">
                <a:solidFill>
                  <a:schemeClr val="accent3">
                    <a:lumMod val="25000"/>
                  </a:schemeClr>
                </a:solidFill>
                <a:latin typeface="Abadi" panose="020B0604020104020204" pitchFamily="34" charset="0"/>
              </a:rPr>
              <a:t> will land successfully </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403527" y="1991802"/>
            <a:ext cx="5624284" cy="3900998"/>
          </a:xfrm>
          <a:prstGeom prst="rect">
            <a:avLst/>
          </a:prstGeom>
        </p:spPr>
        <p:txBody>
          <a:bodyPr lIns="91440" tIns="45720" rIns="91440" bIns="45720" anchor="t">
            <a:noAutofit/>
          </a:bodyPr>
          <a:lstStyle/>
          <a:p>
            <a:pPr marL="0" indent="0">
              <a:lnSpc>
                <a:spcPct val="100000"/>
              </a:lnSpc>
              <a:spcBef>
                <a:spcPts val="1400"/>
              </a:spcBef>
              <a:buNone/>
            </a:pPr>
            <a:r>
              <a:rPr lang="en-US" sz="2200" dirty="0">
                <a:solidFill>
                  <a:schemeClr val="accent3">
                    <a:lumMod val="25000"/>
                  </a:schemeClr>
                </a:solidFill>
                <a:latin typeface="Abadi"/>
              </a:rPr>
              <a:t>The </a:t>
            </a:r>
            <a:r>
              <a:rPr lang="en-US" sz="2200" b="1" dirty="0">
                <a:solidFill>
                  <a:schemeClr val="accent3">
                    <a:lumMod val="25000"/>
                  </a:schemeClr>
                </a:solidFill>
                <a:latin typeface="Abadi"/>
              </a:rPr>
              <a:t>launch success count for all sites </a:t>
            </a:r>
            <a:r>
              <a:rPr lang="en-US" sz="2200" dirty="0">
                <a:solidFill>
                  <a:schemeClr val="accent3">
                    <a:lumMod val="25000"/>
                  </a:schemeClr>
                </a:solidFill>
                <a:latin typeface="Abadi"/>
              </a:rPr>
              <a:t>in a pie chart shows the percentage of successful launches across </a:t>
            </a:r>
            <a:r>
              <a:rPr lang="en-US" sz="2200" b="1" dirty="0">
                <a:solidFill>
                  <a:schemeClr val="accent3">
                    <a:lumMod val="25000"/>
                  </a:schemeClr>
                </a:solidFill>
                <a:latin typeface="Abadi"/>
              </a:rPr>
              <a:t>SpaceX</a:t>
            </a:r>
            <a:r>
              <a:rPr lang="en-US" sz="2200" dirty="0">
                <a:solidFill>
                  <a:schemeClr val="accent3">
                    <a:lumMod val="25000"/>
                  </a:schemeClr>
                </a:solidFill>
                <a:latin typeface="Abadi"/>
              </a:rPr>
              <a:t> launch sites. </a:t>
            </a:r>
          </a:p>
          <a:p>
            <a:pPr lvl="1">
              <a:lnSpc>
                <a:spcPct val="100000"/>
              </a:lnSpc>
              <a:spcBef>
                <a:spcPts val="1400"/>
              </a:spcBef>
            </a:pPr>
            <a:r>
              <a:rPr lang="en-US" sz="2200" dirty="0">
                <a:solidFill>
                  <a:schemeClr val="accent3">
                    <a:lumMod val="25000"/>
                  </a:schemeClr>
                </a:solidFill>
                <a:latin typeface="Abadi"/>
              </a:rPr>
              <a:t>The chart shows that </a:t>
            </a:r>
            <a:r>
              <a:rPr lang="en-US" sz="2200" b="1" dirty="0">
                <a:solidFill>
                  <a:schemeClr val="accent3">
                    <a:lumMod val="25000"/>
                  </a:schemeClr>
                </a:solidFill>
                <a:latin typeface="Abadi"/>
              </a:rPr>
              <a:t>KSC LC- 39A </a:t>
            </a:r>
            <a:r>
              <a:rPr lang="en-US" sz="2200" dirty="0">
                <a:solidFill>
                  <a:schemeClr val="accent3">
                    <a:lumMod val="25000"/>
                  </a:schemeClr>
                </a:solidFill>
                <a:latin typeface="Abadi"/>
              </a:rPr>
              <a:t>has the highest success rate because this site delivered more consistently successful missions. </a:t>
            </a:r>
          </a:p>
          <a:p>
            <a:pPr lvl="1">
              <a:lnSpc>
                <a:spcPct val="100000"/>
              </a:lnSpc>
              <a:spcBef>
                <a:spcPts val="1400"/>
              </a:spcBef>
            </a:pPr>
            <a:r>
              <a:rPr lang="en-US" sz="2200" dirty="0">
                <a:solidFill>
                  <a:schemeClr val="accent3">
                    <a:lumMod val="25000"/>
                  </a:schemeClr>
                </a:solidFill>
                <a:latin typeface="Abadi"/>
              </a:rPr>
              <a:t>The chart shows that </a:t>
            </a:r>
            <a:r>
              <a:rPr lang="en-US" sz="2200" b="1" dirty="0">
                <a:solidFill>
                  <a:schemeClr val="accent3">
                    <a:lumMod val="25000"/>
                  </a:schemeClr>
                </a:solidFill>
                <a:latin typeface="Abadi"/>
              </a:rPr>
              <a:t>CCAFS SLC- 40 </a:t>
            </a:r>
            <a:r>
              <a:rPr lang="en-US" sz="2200" dirty="0">
                <a:solidFill>
                  <a:schemeClr val="accent3">
                    <a:lumMod val="25000"/>
                  </a:schemeClr>
                </a:solidFill>
                <a:latin typeface="Abadi"/>
              </a:rPr>
              <a:t>has the lowest success rate and this indicates that other factors may influence the unsuccessful missions</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Counts For all Sites </a:t>
            </a:r>
          </a:p>
        </p:txBody>
      </p:sp>
      <p:pic>
        <p:nvPicPr>
          <p:cNvPr id="4" name="Picture 3">
            <a:extLst>
              <a:ext uri="{FF2B5EF4-FFF2-40B4-BE49-F238E27FC236}">
                <a16:creationId xmlns:a16="http://schemas.microsoft.com/office/drawing/2014/main" id="{2C0043D8-0A39-291D-9821-4EDF137EDF7B}"/>
              </a:ext>
            </a:extLst>
          </p:cNvPr>
          <p:cNvPicPr>
            <a:picLocks noChangeAspect="1"/>
          </p:cNvPicPr>
          <p:nvPr/>
        </p:nvPicPr>
        <p:blipFill>
          <a:blip r:embed="rId3"/>
          <a:stretch>
            <a:fillRect/>
          </a:stretch>
        </p:blipFill>
        <p:spPr>
          <a:xfrm>
            <a:off x="6027811" y="2618684"/>
            <a:ext cx="5965868" cy="2647234"/>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414713" y="2145269"/>
            <a:ext cx="5361973" cy="4351338"/>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This pie chart shows </a:t>
            </a:r>
            <a:r>
              <a:rPr lang="en-US" sz="2200" b="1" dirty="0">
                <a:solidFill>
                  <a:schemeClr val="accent3">
                    <a:lumMod val="25000"/>
                  </a:schemeClr>
                </a:solidFill>
                <a:latin typeface="Abadi"/>
              </a:rPr>
              <a:t>the launch success and failure rates</a:t>
            </a:r>
            <a:r>
              <a:rPr lang="en-US" sz="2200" dirty="0">
                <a:solidFill>
                  <a:schemeClr val="accent3">
                    <a:lumMod val="25000"/>
                  </a:schemeClr>
                </a:solidFill>
                <a:latin typeface="Abadi"/>
              </a:rPr>
              <a:t> for missions from the KSC LC-39A launch site. </a:t>
            </a:r>
          </a:p>
          <a:p>
            <a:pPr lvl="1">
              <a:lnSpc>
                <a:spcPct val="100000"/>
              </a:lnSpc>
              <a:spcBef>
                <a:spcPts val="1400"/>
              </a:spcBef>
            </a:pPr>
            <a:r>
              <a:rPr lang="en-US" sz="2200" b="1" dirty="0">
                <a:solidFill>
                  <a:schemeClr val="accent3">
                    <a:lumMod val="25000"/>
                  </a:schemeClr>
                </a:solidFill>
                <a:latin typeface="Abadi"/>
              </a:rPr>
              <a:t>KSC LC-39A </a:t>
            </a:r>
            <a:r>
              <a:rPr lang="en-US" sz="2200" dirty="0">
                <a:solidFill>
                  <a:schemeClr val="accent3">
                    <a:lumMod val="25000"/>
                  </a:schemeClr>
                </a:solidFill>
                <a:latin typeface="Abadi"/>
              </a:rPr>
              <a:t>showed a </a:t>
            </a:r>
            <a:r>
              <a:rPr lang="en-US" sz="2200" b="1" dirty="0">
                <a:solidFill>
                  <a:schemeClr val="accent3">
                    <a:lumMod val="25000"/>
                  </a:schemeClr>
                </a:solidFill>
                <a:latin typeface="Abadi"/>
              </a:rPr>
              <a:t>76.9%</a:t>
            </a:r>
            <a:r>
              <a:rPr lang="en-US" sz="2200" dirty="0">
                <a:solidFill>
                  <a:schemeClr val="accent3">
                    <a:lumMod val="25000"/>
                  </a:schemeClr>
                </a:solidFill>
                <a:latin typeface="Abadi"/>
              </a:rPr>
              <a:t> launch success rate.</a:t>
            </a:r>
          </a:p>
          <a:p>
            <a:pPr lvl="1">
              <a:lnSpc>
                <a:spcPct val="100000"/>
              </a:lnSpc>
              <a:spcBef>
                <a:spcPts val="1400"/>
              </a:spcBef>
            </a:pPr>
            <a:r>
              <a:rPr lang="en-US" sz="2200" b="1" dirty="0">
                <a:solidFill>
                  <a:schemeClr val="accent3">
                    <a:lumMod val="25000"/>
                  </a:schemeClr>
                </a:solidFill>
                <a:latin typeface="Abadi"/>
              </a:rPr>
              <a:t>KSC LC-39A </a:t>
            </a:r>
            <a:r>
              <a:rPr lang="en-US" sz="2200" dirty="0">
                <a:solidFill>
                  <a:schemeClr val="accent3">
                    <a:lumMod val="25000"/>
                  </a:schemeClr>
                </a:solidFill>
                <a:latin typeface="Abadi"/>
              </a:rPr>
              <a:t>showed a </a:t>
            </a:r>
            <a:r>
              <a:rPr lang="en-US" sz="2200" b="1" dirty="0">
                <a:solidFill>
                  <a:schemeClr val="accent3">
                    <a:lumMod val="25000"/>
                  </a:schemeClr>
                </a:solidFill>
                <a:latin typeface="Abadi"/>
              </a:rPr>
              <a:t>23.1% </a:t>
            </a:r>
            <a:r>
              <a:rPr lang="en-US" sz="2200" dirty="0">
                <a:solidFill>
                  <a:schemeClr val="accent3">
                    <a:lumMod val="25000"/>
                  </a:schemeClr>
                </a:solidFill>
                <a:latin typeface="Abadi"/>
              </a:rPr>
              <a:t>failure  success rate.</a:t>
            </a:r>
          </a:p>
          <a:p>
            <a:pPr lvl="1">
              <a:lnSpc>
                <a:spcPct val="100000"/>
              </a:lnSpc>
              <a:spcBef>
                <a:spcPts val="1400"/>
              </a:spcBef>
            </a:pPr>
            <a:endParaRPr lang="en-US" sz="1800" dirty="0">
              <a:solidFill>
                <a:schemeClr val="accent3">
                  <a:lumMod val="25000"/>
                </a:schemeClr>
              </a:solidFill>
              <a:latin typeface="Abadi"/>
            </a:endParaRPr>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with Highest Success Ratio</a:t>
            </a:r>
          </a:p>
        </p:txBody>
      </p:sp>
      <p:pic>
        <p:nvPicPr>
          <p:cNvPr id="4" name="Picture 3">
            <a:extLst>
              <a:ext uri="{FF2B5EF4-FFF2-40B4-BE49-F238E27FC236}">
                <a16:creationId xmlns:a16="http://schemas.microsoft.com/office/drawing/2014/main" id="{859E6343-0AAA-4BFF-42A5-BC852CD870F0}"/>
              </a:ext>
            </a:extLst>
          </p:cNvPr>
          <p:cNvPicPr>
            <a:picLocks noChangeAspect="1"/>
          </p:cNvPicPr>
          <p:nvPr/>
        </p:nvPicPr>
        <p:blipFill>
          <a:blip r:embed="rId3"/>
          <a:stretch>
            <a:fillRect/>
          </a:stretch>
        </p:blipFill>
        <p:spPr>
          <a:xfrm>
            <a:off x="5892800" y="2096235"/>
            <a:ext cx="6021469" cy="2817929"/>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494239" y="1539596"/>
            <a:ext cx="3453646" cy="4351338"/>
          </a:xfrm>
          <a:prstGeom prst="rect">
            <a:avLst/>
          </a:prstGeom>
        </p:spPr>
        <p:txBody>
          <a:bodyPr lIns="91440" tIns="45720" rIns="91440" bIns="45720" anchor="t">
            <a:noAutofit/>
          </a:bodyPr>
          <a:lstStyle/>
          <a:p>
            <a:pPr marL="0" indent="0">
              <a:lnSpc>
                <a:spcPct val="100000"/>
              </a:lnSpc>
              <a:spcBef>
                <a:spcPts val="1400"/>
              </a:spcBef>
              <a:buNone/>
            </a:pPr>
            <a:r>
              <a:rPr lang="en-US" sz="1800" dirty="0">
                <a:solidFill>
                  <a:schemeClr val="accent3">
                    <a:lumMod val="25000"/>
                  </a:schemeClr>
                </a:solidFill>
                <a:latin typeface="Abadi" panose="020B0604020104020204" pitchFamily="34" charset="0"/>
              </a:rPr>
              <a:t>The </a:t>
            </a:r>
            <a:r>
              <a:rPr lang="en-US" sz="1800" b="1" dirty="0">
                <a:solidFill>
                  <a:schemeClr val="accent3">
                    <a:lumMod val="25000"/>
                  </a:schemeClr>
                </a:solidFill>
                <a:latin typeface="Abadi" panose="020B0604020104020204" pitchFamily="34" charset="0"/>
              </a:rPr>
              <a:t>Payload vs. Launch </a:t>
            </a:r>
            <a:r>
              <a:rPr lang="en-US" sz="1800" dirty="0">
                <a:solidFill>
                  <a:schemeClr val="accent3">
                    <a:lumMod val="25000"/>
                  </a:schemeClr>
                </a:solidFill>
                <a:latin typeface="Abadi" panose="020B0604020104020204" pitchFamily="34" charset="0"/>
              </a:rPr>
              <a:t>outcome scatter plot shows the most successful missions with a payload between </a:t>
            </a:r>
            <a:r>
              <a:rPr lang="en-US" sz="1800" b="1" dirty="0">
                <a:solidFill>
                  <a:schemeClr val="accent3">
                    <a:lumMod val="25000"/>
                  </a:schemeClr>
                </a:solidFill>
                <a:latin typeface="Abadi" panose="020B0604020104020204" pitchFamily="34" charset="0"/>
              </a:rPr>
              <a:t>2000kg to 5500kg. </a:t>
            </a:r>
          </a:p>
          <a:p>
            <a:pPr lvl="1">
              <a:lnSpc>
                <a:spcPct val="100000"/>
              </a:lnSpc>
              <a:spcBef>
                <a:spcPts val="1400"/>
              </a:spcBef>
            </a:pPr>
            <a:r>
              <a:rPr lang="en-US" sz="1800" dirty="0">
                <a:solidFill>
                  <a:schemeClr val="accent3">
                    <a:lumMod val="25000"/>
                  </a:schemeClr>
                </a:solidFill>
                <a:latin typeface="Abadi" panose="020B0604020104020204" pitchFamily="34" charset="0"/>
              </a:rPr>
              <a:t>The  </a:t>
            </a:r>
            <a:r>
              <a:rPr lang="en-US" sz="1800" b="1" dirty="0">
                <a:solidFill>
                  <a:schemeClr val="accent3">
                    <a:lumMod val="25000"/>
                  </a:schemeClr>
                </a:solidFill>
                <a:latin typeface="Abadi" panose="020B0604020104020204" pitchFamily="34" charset="0"/>
              </a:rPr>
              <a:t>FT (Falcon 9 thrust) </a:t>
            </a:r>
            <a:r>
              <a:rPr lang="en-US" sz="1800" dirty="0">
                <a:solidFill>
                  <a:schemeClr val="accent3">
                    <a:lumMod val="25000"/>
                  </a:schemeClr>
                </a:solidFill>
                <a:latin typeface="Abadi" panose="020B0604020104020204" pitchFamily="34" charset="0"/>
              </a:rPr>
              <a:t>booster version has the highest success rate across various payloads </a:t>
            </a:r>
          </a:p>
          <a:p>
            <a:pPr lvl="1">
              <a:lnSpc>
                <a:spcPct val="100000"/>
              </a:lnSpc>
              <a:spcBef>
                <a:spcPts val="1400"/>
              </a:spcBef>
            </a:pPr>
            <a:r>
              <a:rPr lang="en-US" sz="1800" dirty="0">
                <a:solidFill>
                  <a:schemeClr val="accent3">
                    <a:lumMod val="25000"/>
                  </a:schemeClr>
                </a:solidFill>
                <a:latin typeface="Abadi" panose="020B0604020104020204" pitchFamily="34" charset="0"/>
              </a:rPr>
              <a:t>The </a:t>
            </a:r>
            <a:r>
              <a:rPr lang="en-US" sz="1800" b="1" dirty="0">
                <a:solidFill>
                  <a:schemeClr val="accent3">
                    <a:lumMod val="25000"/>
                  </a:schemeClr>
                </a:solidFill>
                <a:latin typeface="Abadi" panose="020B0604020104020204" pitchFamily="34" charset="0"/>
              </a:rPr>
              <a:t>B4 booster </a:t>
            </a:r>
            <a:r>
              <a:rPr lang="en-US" sz="1800" dirty="0">
                <a:solidFill>
                  <a:schemeClr val="accent3">
                    <a:lumMod val="25000"/>
                  </a:schemeClr>
                </a:solidFill>
                <a:latin typeface="Abadi" panose="020B0604020104020204" pitchFamily="34" charset="0"/>
              </a:rPr>
              <a:t>is the only version to have success with payloads greater than 6000kg </a:t>
            </a:r>
          </a:p>
          <a:p>
            <a:pPr marL="0" indent="0">
              <a:lnSpc>
                <a:spcPct val="100000"/>
              </a:lnSpc>
              <a:spcBef>
                <a:spcPts val="1400"/>
              </a:spcBef>
              <a:buNone/>
            </a:pPr>
            <a:r>
              <a:rPr lang="en-US" sz="1800" dirty="0">
                <a:solidFill>
                  <a:schemeClr val="accent3">
                    <a:lumMod val="25000"/>
                  </a:schemeClr>
                </a:solidFill>
                <a:latin typeface="Abadi" panose="020B0604020104020204" pitchFamily="34" charset="0"/>
              </a:rPr>
              <a:t>This correlation shows that lower payload masses tend to have higher success rates.	</a:t>
            </a: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Outcomes Scatter Plot for all Sites </a:t>
            </a:r>
          </a:p>
        </p:txBody>
      </p:sp>
      <p:pic>
        <p:nvPicPr>
          <p:cNvPr id="7" name="Picture 6">
            <a:extLst>
              <a:ext uri="{FF2B5EF4-FFF2-40B4-BE49-F238E27FC236}">
                <a16:creationId xmlns:a16="http://schemas.microsoft.com/office/drawing/2014/main" id="{C38DE229-558F-FC41-15DC-278E9B42FD94}"/>
              </a:ext>
            </a:extLst>
          </p:cNvPr>
          <p:cNvPicPr>
            <a:picLocks noChangeAspect="1"/>
          </p:cNvPicPr>
          <p:nvPr/>
        </p:nvPicPr>
        <p:blipFill>
          <a:blip r:embed="rId3"/>
          <a:stretch>
            <a:fillRect/>
          </a:stretch>
        </p:blipFill>
        <p:spPr>
          <a:xfrm>
            <a:off x="4541494" y="4216384"/>
            <a:ext cx="7286895" cy="2402563"/>
          </a:xfrm>
          <a:prstGeom prst="rect">
            <a:avLst/>
          </a:prstGeom>
        </p:spPr>
      </p:pic>
      <p:pic>
        <p:nvPicPr>
          <p:cNvPr id="9" name="Picture 8">
            <a:extLst>
              <a:ext uri="{FF2B5EF4-FFF2-40B4-BE49-F238E27FC236}">
                <a16:creationId xmlns:a16="http://schemas.microsoft.com/office/drawing/2014/main" id="{6E118A5A-D253-ED53-522C-5412A598127B}"/>
              </a:ext>
            </a:extLst>
          </p:cNvPr>
          <p:cNvPicPr>
            <a:picLocks noChangeAspect="1"/>
          </p:cNvPicPr>
          <p:nvPr/>
        </p:nvPicPr>
        <p:blipFill>
          <a:blip r:embed="rId4"/>
          <a:stretch>
            <a:fillRect/>
          </a:stretch>
        </p:blipFill>
        <p:spPr>
          <a:xfrm>
            <a:off x="4541494" y="1571800"/>
            <a:ext cx="7286895" cy="2426013"/>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615011" y="2818606"/>
            <a:ext cx="4958475" cy="2290423"/>
          </a:xfrm>
          <a:prstGeom prst="rect">
            <a:avLst/>
          </a:prstGeom>
        </p:spPr>
        <p:txBody>
          <a:bodyPr vert="horz" lIns="91440" tIns="45720" rIns="91440" bIns="45720" rtlCol="0" anchor="t">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a:t>
            </a:r>
            <a:r>
              <a:rPr lang="en-US" sz="2200" b="1" dirty="0">
                <a:solidFill>
                  <a:schemeClr val="accent3">
                    <a:lumMod val="25000"/>
                  </a:schemeClr>
                </a:solidFill>
                <a:latin typeface="Abadi" panose="020B0604020104020204" pitchFamily="34" charset="0"/>
              </a:rPr>
              <a:t>Decision Tree algorithm </a:t>
            </a:r>
            <a:r>
              <a:rPr lang="en-US" sz="2200" dirty="0">
                <a:solidFill>
                  <a:schemeClr val="accent3">
                    <a:lumMod val="25000"/>
                  </a:schemeClr>
                </a:solidFill>
                <a:latin typeface="Abadi" panose="020B0604020104020204" pitchFamily="34" charset="0"/>
              </a:rPr>
              <a:t>outperformed the other algorithms in predicting </a:t>
            </a:r>
            <a:r>
              <a:rPr lang="en-US" sz="2200" b="1" dirty="0">
                <a:solidFill>
                  <a:schemeClr val="accent3">
                    <a:lumMod val="25000"/>
                  </a:schemeClr>
                </a:solidFill>
                <a:latin typeface="Abadi" panose="020B0604020104020204" pitchFamily="34" charset="0"/>
              </a:rPr>
              <a:t>Falcon 9 </a:t>
            </a:r>
            <a:r>
              <a:rPr lang="en-US" sz="2200" dirty="0">
                <a:solidFill>
                  <a:schemeClr val="accent3">
                    <a:lumMod val="25000"/>
                  </a:schemeClr>
                </a:solidFill>
                <a:latin typeface="Abadi" panose="020B0604020104020204" pitchFamily="34" charset="0"/>
              </a:rPr>
              <a:t>stage landings, achieving the highest accuracy score of </a:t>
            </a:r>
            <a:r>
              <a:rPr lang="en-US" sz="2200" b="1" dirty="0">
                <a:solidFill>
                  <a:schemeClr val="accent3">
                    <a:lumMod val="25000"/>
                  </a:schemeClr>
                </a:solidFill>
                <a:latin typeface="Abadi" panose="020B0604020104020204" pitchFamily="34" charset="0"/>
              </a:rPr>
              <a:t>0.875.</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7" name="Picture 6">
            <a:extLst>
              <a:ext uri="{FF2B5EF4-FFF2-40B4-BE49-F238E27FC236}">
                <a16:creationId xmlns:a16="http://schemas.microsoft.com/office/drawing/2014/main" id="{D0BB6FFF-80D1-809D-E411-0D9AF2D6E0D8}"/>
              </a:ext>
            </a:extLst>
          </p:cNvPr>
          <p:cNvPicPr>
            <a:picLocks noChangeAspect="1"/>
          </p:cNvPicPr>
          <p:nvPr/>
        </p:nvPicPr>
        <p:blipFill>
          <a:blip r:embed="rId3"/>
          <a:stretch>
            <a:fillRect/>
          </a:stretch>
        </p:blipFill>
        <p:spPr>
          <a:xfrm>
            <a:off x="6036126" y="2471057"/>
            <a:ext cx="6155874" cy="2132203"/>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429986" y="1329167"/>
            <a:ext cx="5704114" cy="4352065"/>
          </a:xfrm>
          <a:prstGeom prst="rect">
            <a:avLst/>
          </a:prstGeom>
        </p:spPr>
        <p:txBody>
          <a:bodyPr>
            <a:noAutofit/>
          </a:bodyPr>
          <a:lstStyle/>
          <a:p>
            <a:pPr marL="0" indent="0">
              <a:lnSpc>
                <a:spcPct val="100000"/>
              </a:lnSpc>
              <a:spcBef>
                <a:spcPts val="1400"/>
              </a:spcBef>
              <a:buNone/>
            </a:pPr>
            <a:r>
              <a:rPr lang="en-US" sz="1700" dirty="0">
                <a:solidFill>
                  <a:schemeClr val="accent3">
                    <a:lumMod val="25000"/>
                  </a:schemeClr>
                </a:solidFill>
                <a:latin typeface="Abadi" panose="020B0604020104020204" pitchFamily="34" charset="0"/>
              </a:rPr>
              <a:t>The </a:t>
            </a:r>
            <a:r>
              <a:rPr lang="en-US" sz="1700" b="1" dirty="0">
                <a:solidFill>
                  <a:schemeClr val="accent3">
                    <a:lumMod val="25000"/>
                  </a:schemeClr>
                </a:solidFill>
                <a:latin typeface="Abadi" panose="020B0604020104020204" pitchFamily="34" charset="0"/>
              </a:rPr>
              <a:t>Decision Tree Classifier </a:t>
            </a:r>
            <a:r>
              <a:rPr lang="en-US" sz="1700" dirty="0">
                <a:solidFill>
                  <a:schemeClr val="accent3">
                    <a:lumMod val="25000"/>
                  </a:schemeClr>
                </a:solidFill>
                <a:latin typeface="Abadi" panose="020B0604020104020204" pitchFamily="34" charset="0"/>
              </a:rPr>
              <a:t>achieved an accuracy score of </a:t>
            </a:r>
            <a:r>
              <a:rPr lang="en-US" sz="1700" b="1" dirty="0">
                <a:solidFill>
                  <a:schemeClr val="accent3">
                    <a:lumMod val="25000"/>
                  </a:schemeClr>
                </a:solidFill>
                <a:latin typeface="Abadi" panose="020B0604020104020204" pitchFamily="34" charset="0"/>
              </a:rPr>
              <a:t>0.875</a:t>
            </a:r>
            <a:r>
              <a:rPr lang="en-US" sz="1700" dirty="0">
                <a:solidFill>
                  <a:schemeClr val="accent3">
                    <a:lumMod val="25000"/>
                  </a:schemeClr>
                </a:solidFill>
                <a:latin typeface="Abadi" panose="020B0604020104020204" pitchFamily="34" charset="0"/>
              </a:rPr>
              <a:t> in predicting the success of </a:t>
            </a:r>
            <a:r>
              <a:rPr lang="en-US" sz="1700" b="1" dirty="0">
                <a:solidFill>
                  <a:schemeClr val="accent3">
                    <a:lumMod val="25000"/>
                  </a:schemeClr>
                </a:solidFill>
                <a:latin typeface="Abadi" panose="020B0604020104020204" pitchFamily="34" charset="0"/>
              </a:rPr>
              <a:t>SpaceX Falcon 9 </a:t>
            </a:r>
            <a:r>
              <a:rPr lang="en-US" sz="1700" dirty="0">
                <a:solidFill>
                  <a:schemeClr val="accent3">
                    <a:lumMod val="25000"/>
                  </a:schemeClr>
                </a:solidFill>
                <a:latin typeface="Abadi" panose="020B0604020104020204" pitchFamily="34" charset="0"/>
              </a:rPr>
              <a:t>landings. The confusion matrix shows its classification performance (whether </a:t>
            </a:r>
            <a:r>
              <a:rPr lang="en-US" sz="1700" b="1" dirty="0">
                <a:solidFill>
                  <a:schemeClr val="accent3">
                    <a:lumMod val="25000"/>
                  </a:schemeClr>
                </a:solidFill>
                <a:latin typeface="Abadi" panose="020B0604020104020204" pitchFamily="34" charset="0"/>
              </a:rPr>
              <a:t>SpaceX Falcon 9 </a:t>
            </a:r>
            <a:r>
              <a:rPr lang="en-US" sz="1700" dirty="0">
                <a:solidFill>
                  <a:schemeClr val="accent3">
                    <a:lumMod val="25000"/>
                  </a:schemeClr>
                </a:solidFill>
                <a:latin typeface="Abadi" panose="020B0604020104020204" pitchFamily="34" charset="0"/>
              </a:rPr>
              <a:t>landings will land successfully or not ), showcasing true and false predictions for the </a:t>
            </a:r>
            <a:r>
              <a:rPr lang="en-US" sz="1700" b="1" dirty="0">
                <a:solidFill>
                  <a:schemeClr val="accent3">
                    <a:lumMod val="25000"/>
                  </a:schemeClr>
                </a:solidFill>
                <a:latin typeface="Abadi" panose="020B0604020104020204" pitchFamily="34" charset="0"/>
              </a:rPr>
              <a:t>Falcon 9</a:t>
            </a:r>
            <a:r>
              <a:rPr lang="en-US" sz="1700" dirty="0">
                <a:solidFill>
                  <a:schemeClr val="accent3">
                    <a:lumMod val="25000"/>
                  </a:schemeClr>
                </a:solidFill>
                <a:latin typeface="Abadi" panose="020B0604020104020204" pitchFamily="34" charset="0"/>
              </a:rPr>
              <a:t> landing data.</a:t>
            </a:r>
          </a:p>
          <a:p>
            <a:pPr lvl="1">
              <a:lnSpc>
                <a:spcPct val="100000"/>
              </a:lnSpc>
              <a:spcBef>
                <a:spcPts val="1400"/>
              </a:spcBef>
            </a:pPr>
            <a:r>
              <a:rPr lang="en-US" sz="1700" dirty="0">
                <a:solidFill>
                  <a:schemeClr val="accent3">
                    <a:lumMod val="25000"/>
                  </a:schemeClr>
                </a:solidFill>
                <a:latin typeface="Abadi" panose="020B0604020104020204" pitchFamily="34" charset="0"/>
              </a:rPr>
              <a:t>The confusion matrix predicted that </a:t>
            </a:r>
            <a:r>
              <a:rPr lang="en-US" sz="1700" b="1" dirty="0">
                <a:solidFill>
                  <a:schemeClr val="accent3">
                    <a:lumMod val="25000"/>
                  </a:schemeClr>
                </a:solidFill>
                <a:latin typeface="Abadi" panose="020B0604020104020204" pitchFamily="34" charset="0"/>
              </a:rPr>
              <a:t>11 scenarios were successful</a:t>
            </a:r>
          </a:p>
          <a:p>
            <a:pPr lvl="1">
              <a:lnSpc>
                <a:spcPct val="100000"/>
              </a:lnSpc>
              <a:spcBef>
                <a:spcPts val="1400"/>
              </a:spcBef>
            </a:pPr>
            <a:r>
              <a:rPr lang="en-US" sz="1700" dirty="0">
                <a:solidFill>
                  <a:schemeClr val="accent3">
                    <a:lumMod val="25000"/>
                  </a:schemeClr>
                </a:solidFill>
                <a:latin typeface="Abadi" panose="020B0604020104020204" pitchFamily="34" charset="0"/>
              </a:rPr>
              <a:t>Then, the confusion matrix predicted that </a:t>
            </a:r>
            <a:r>
              <a:rPr lang="en-US" sz="1700" b="1" dirty="0">
                <a:solidFill>
                  <a:schemeClr val="accent3">
                    <a:lumMod val="25000"/>
                  </a:schemeClr>
                </a:solidFill>
                <a:latin typeface="Abadi" panose="020B0604020104020204" pitchFamily="34" charset="0"/>
              </a:rPr>
              <a:t>5 scenarios were successful</a:t>
            </a:r>
          </a:p>
          <a:p>
            <a:pPr lvl="1">
              <a:lnSpc>
                <a:spcPct val="100000"/>
              </a:lnSpc>
              <a:spcBef>
                <a:spcPts val="1400"/>
              </a:spcBef>
            </a:pPr>
            <a:r>
              <a:rPr lang="en-US" sz="1700" dirty="0">
                <a:solidFill>
                  <a:schemeClr val="accent3">
                    <a:lumMod val="25000"/>
                  </a:schemeClr>
                </a:solidFill>
                <a:latin typeface="Abadi" panose="020B0604020104020204" pitchFamily="34" charset="0"/>
              </a:rPr>
              <a:t>However, there 1 scenario was predicted yes for landing but did not land successfully, and another scenario was predicted no for landing but landing successfully.</a:t>
            </a:r>
          </a:p>
          <a:p>
            <a:pPr marL="457200" lvl="1" indent="0">
              <a:lnSpc>
                <a:spcPct val="100000"/>
              </a:lnSpc>
              <a:spcBef>
                <a:spcPts val="1400"/>
              </a:spcBef>
              <a:buNone/>
            </a:pPr>
            <a:r>
              <a:rPr lang="en-US" sz="1700" dirty="0">
                <a:solidFill>
                  <a:schemeClr val="accent3">
                    <a:lumMod val="25000"/>
                  </a:schemeClr>
                </a:solidFill>
                <a:latin typeface="Abadi" panose="020B0604020104020204" pitchFamily="34" charset="0"/>
              </a:rPr>
              <a:t>Overall, the </a:t>
            </a:r>
            <a:r>
              <a:rPr lang="en-US" sz="1700" b="1" dirty="0">
                <a:solidFill>
                  <a:schemeClr val="accent3">
                    <a:lumMod val="25000"/>
                  </a:schemeClr>
                </a:solidFill>
                <a:latin typeface="Abadi" panose="020B0604020104020204" pitchFamily="34" charset="0"/>
              </a:rPr>
              <a:t>Decision Tree classifier </a:t>
            </a:r>
            <a:r>
              <a:rPr lang="en-US" sz="1700" dirty="0">
                <a:solidFill>
                  <a:schemeClr val="accent3">
                    <a:lumMod val="25000"/>
                  </a:schemeClr>
                </a:solidFill>
                <a:latin typeface="Abadi" panose="020B0604020104020204" pitchFamily="34" charset="0"/>
              </a:rPr>
              <a:t>demonstrates strong predictive qualities for </a:t>
            </a:r>
            <a:r>
              <a:rPr lang="en-US" sz="1700" b="1" dirty="0">
                <a:solidFill>
                  <a:schemeClr val="accent3">
                    <a:lumMod val="25000"/>
                  </a:schemeClr>
                </a:solidFill>
                <a:latin typeface="Abadi" panose="020B0604020104020204" pitchFamily="34" charset="0"/>
              </a:rPr>
              <a:t>Falcon 9 </a:t>
            </a:r>
            <a:r>
              <a:rPr lang="en-US" sz="1700" dirty="0">
                <a:solidFill>
                  <a:schemeClr val="accent3">
                    <a:lumMod val="25000"/>
                  </a:schemeClr>
                </a:solidFill>
                <a:latin typeface="Abadi" panose="020B0604020104020204" pitchFamily="34" charset="0"/>
              </a:rPr>
              <a:t>landings because it has a high accuracy score and minimal misclassifications.</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798EA687-624D-BF38-4F43-E83124DD7461}"/>
              </a:ext>
            </a:extLst>
          </p:cNvPr>
          <p:cNvPicPr>
            <a:picLocks noChangeAspect="1"/>
          </p:cNvPicPr>
          <p:nvPr/>
        </p:nvPicPr>
        <p:blipFill>
          <a:blip r:embed="rId3"/>
          <a:stretch>
            <a:fillRect/>
          </a:stretch>
        </p:blipFill>
        <p:spPr>
          <a:xfrm>
            <a:off x="6096000" y="1429947"/>
            <a:ext cx="5502146" cy="4253378"/>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653895" y="1456250"/>
            <a:ext cx="10188275" cy="4351338"/>
          </a:xfrm>
          <a:prstGeom prst="rect">
            <a:avLst/>
          </a:prstGeom>
        </p:spPr>
        <p:txBody>
          <a:bodyPr>
            <a:noAutofit/>
          </a:bodyPr>
          <a:lstStyle/>
          <a:p>
            <a:pPr>
              <a:lnSpc>
                <a:spcPct val="100000"/>
              </a:lnSpc>
              <a:spcBef>
                <a:spcPts val="1400"/>
              </a:spcBef>
            </a:pPr>
            <a:r>
              <a:rPr lang="en-US" sz="2200" b="1" dirty="0">
                <a:solidFill>
                  <a:schemeClr val="accent3">
                    <a:lumMod val="25000"/>
                  </a:schemeClr>
                </a:solidFill>
                <a:latin typeface="Abadi" panose="020B0604020104020204" pitchFamily="34" charset="0"/>
              </a:rPr>
              <a:t>Project Overview: </a:t>
            </a:r>
            <a:r>
              <a:rPr lang="en-US" sz="2200" dirty="0">
                <a:solidFill>
                  <a:schemeClr val="accent3">
                    <a:lumMod val="25000"/>
                  </a:schemeClr>
                </a:solidFill>
                <a:latin typeface="Abadi" panose="020B0604020104020204" pitchFamily="34" charset="0"/>
              </a:rPr>
              <a:t> Analyzed SpaceX’s Falcon9 first-stage landings using data collection and predictive analysis.</a:t>
            </a:r>
          </a:p>
          <a:p>
            <a:pPr>
              <a:lnSpc>
                <a:spcPct val="100000"/>
              </a:lnSpc>
              <a:spcBef>
                <a:spcPts val="1400"/>
              </a:spcBef>
            </a:pPr>
            <a:r>
              <a:rPr lang="en-US" sz="2200" b="1" dirty="0">
                <a:solidFill>
                  <a:schemeClr val="accent3">
                    <a:lumMod val="25000"/>
                  </a:schemeClr>
                </a:solidFill>
                <a:latin typeface="Abadi" panose="020B0604020104020204" pitchFamily="34" charset="0"/>
              </a:rPr>
              <a:t>Data Collection: </a:t>
            </a:r>
            <a:r>
              <a:rPr lang="en-US" sz="2200" dirty="0">
                <a:solidFill>
                  <a:schemeClr val="accent3">
                    <a:lumMod val="25000"/>
                  </a:schemeClr>
                </a:solidFill>
                <a:latin typeface="Abadi" panose="020B0604020104020204" pitchFamily="34" charset="0"/>
              </a:rPr>
              <a:t>Sourced data via SpaceX API and performed data wrangling to prepare flight attributes for analysis.</a:t>
            </a:r>
          </a:p>
          <a:p>
            <a:pPr>
              <a:lnSpc>
                <a:spcPct val="100000"/>
              </a:lnSpc>
              <a:spcBef>
                <a:spcPts val="1400"/>
              </a:spcBef>
            </a:pPr>
            <a:r>
              <a:rPr lang="en-US" sz="2200" b="1" dirty="0">
                <a:solidFill>
                  <a:schemeClr val="accent3">
                    <a:lumMod val="25000"/>
                  </a:schemeClr>
                </a:solidFill>
                <a:latin typeface="Abadi" panose="020B0604020104020204" pitchFamily="34" charset="0"/>
              </a:rPr>
              <a:t>Exploratory Data Analysis (EDA): </a:t>
            </a:r>
            <a:r>
              <a:rPr lang="en-US" sz="2200" dirty="0">
                <a:solidFill>
                  <a:schemeClr val="accent3">
                    <a:lumMod val="25000"/>
                  </a:schemeClr>
                </a:solidFill>
                <a:latin typeface="Abadi" panose="020B0604020104020204" pitchFamily="34" charset="0"/>
              </a:rPr>
              <a:t>Conducted EDA using visualizations and SQL queries to identify trends</a:t>
            </a:r>
          </a:p>
          <a:p>
            <a:pPr>
              <a:lnSpc>
                <a:spcPct val="100000"/>
              </a:lnSpc>
              <a:spcBef>
                <a:spcPts val="1400"/>
              </a:spcBef>
            </a:pPr>
            <a:r>
              <a:rPr lang="en-US" sz="2200" b="1" dirty="0">
                <a:solidFill>
                  <a:schemeClr val="accent3">
                    <a:lumMod val="25000"/>
                  </a:schemeClr>
                </a:solidFill>
                <a:latin typeface="Abadi" panose="020B0604020104020204" pitchFamily="34" charset="0"/>
              </a:rPr>
              <a:t>Interactive mapping: </a:t>
            </a:r>
            <a:r>
              <a:rPr lang="en-US" sz="2200" dirty="0">
                <a:solidFill>
                  <a:schemeClr val="accent3">
                    <a:lumMod val="25000"/>
                  </a:schemeClr>
                </a:solidFill>
                <a:latin typeface="Abadi" panose="020B0604020104020204" pitchFamily="34" charset="0"/>
              </a:rPr>
              <a:t>Created an interactive map with folium to visualize launch site data, highlighting successful and failed launches </a:t>
            </a:r>
          </a:p>
          <a:p>
            <a:pPr>
              <a:lnSpc>
                <a:spcPct val="100000"/>
              </a:lnSpc>
              <a:spcBef>
                <a:spcPts val="1400"/>
              </a:spcBef>
            </a:pPr>
            <a:r>
              <a:rPr lang="en-US" sz="2200" b="1" dirty="0">
                <a:solidFill>
                  <a:schemeClr val="accent3">
                    <a:lumMod val="25000"/>
                  </a:schemeClr>
                </a:solidFill>
                <a:latin typeface="Abadi" panose="020B0604020104020204" pitchFamily="34" charset="0"/>
              </a:rPr>
              <a:t>Dashboard Development</a:t>
            </a:r>
            <a:r>
              <a:rPr lang="en-US" sz="2200" dirty="0">
                <a:solidFill>
                  <a:schemeClr val="accent3">
                    <a:lumMod val="25000"/>
                  </a:schemeClr>
                </a:solidFill>
                <a:latin typeface="Abadi" panose="020B0604020104020204" pitchFamily="34" charset="0"/>
              </a:rPr>
              <a:t>: Developed a Ploty Dash dashboard for real-time analytics. </a:t>
            </a:r>
          </a:p>
          <a:p>
            <a:pPr>
              <a:lnSpc>
                <a:spcPct val="100000"/>
              </a:lnSpc>
              <a:spcBef>
                <a:spcPts val="1400"/>
              </a:spcBef>
            </a:pPr>
            <a:r>
              <a:rPr lang="en-US" sz="2200" b="1" dirty="0">
                <a:solidFill>
                  <a:schemeClr val="accent3">
                    <a:lumMod val="25000"/>
                  </a:schemeClr>
                </a:solidFill>
                <a:latin typeface="Abadi" panose="020B0604020104020204" pitchFamily="34" charset="0"/>
              </a:rPr>
              <a:t>Predictive Modeling</a:t>
            </a:r>
            <a:r>
              <a:rPr lang="en-US" sz="2200" dirty="0">
                <a:solidFill>
                  <a:schemeClr val="accent3">
                    <a:lumMod val="25000"/>
                  </a:schemeClr>
                </a:solidFill>
                <a:latin typeface="Abadi" panose="020B0604020104020204" pitchFamily="34" charset="0"/>
              </a:rPr>
              <a:t>: Executed predictive analytics using various algorithms to predict mission success, identifying the best-performing model.</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47</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Include any relevant assets like Python code snippets, SQL queries, charts, Notebook outputs, or data sets that you may have created during this project</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336461"/>
            <a:ext cx="11008893" cy="7169484"/>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US" dirty="0">
                <a:solidFill>
                  <a:srgbClr val="0B49CB"/>
                </a:solidFill>
                <a:latin typeface="Abadi"/>
              </a:rPr>
              <a:t>Executive Summary</a:t>
            </a:r>
          </a:p>
          <a:p>
            <a:pPr marL="0" indent="0">
              <a:lnSpc>
                <a:spcPct val="100000"/>
              </a:lnSpc>
              <a:spcBef>
                <a:spcPts val="1400"/>
              </a:spcBef>
              <a:buNone/>
            </a:pPr>
            <a:r>
              <a:rPr lang="en-US" sz="2000" b="1" dirty="0">
                <a:solidFill>
                  <a:schemeClr val="accent3">
                    <a:lumMod val="25000"/>
                  </a:schemeClr>
                </a:solidFill>
                <a:latin typeface="Abadi"/>
              </a:rPr>
              <a:t>Data collection methodology: </a:t>
            </a:r>
            <a:r>
              <a:rPr lang="en-US" sz="2000" dirty="0">
                <a:solidFill>
                  <a:schemeClr val="bg2">
                    <a:lumMod val="50000"/>
                  </a:schemeClr>
                </a:solidFill>
                <a:latin typeface="Abadi"/>
              </a:rPr>
              <a:t>Data was collected by using the SpaceX API to perform GET requests.</a:t>
            </a:r>
          </a:p>
          <a:p>
            <a:pPr marL="0" indent="0">
              <a:lnSpc>
                <a:spcPct val="100000"/>
              </a:lnSpc>
              <a:spcBef>
                <a:spcPts val="1400"/>
              </a:spcBef>
              <a:buNone/>
            </a:pPr>
            <a:r>
              <a:rPr lang="en-US" sz="2000" b="1" dirty="0">
                <a:solidFill>
                  <a:schemeClr val="accent3">
                    <a:lumMod val="25000"/>
                  </a:schemeClr>
                </a:solidFill>
                <a:latin typeface="Abadi"/>
              </a:rPr>
              <a:t>Perform data wrangling: </a:t>
            </a:r>
            <a:r>
              <a:rPr lang="en-US" sz="2000" dirty="0">
                <a:solidFill>
                  <a:schemeClr val="bg2">
                    <a:lumMod val="50000"/>
                  </a:schemeClr>
                </a:solidFill>
                <a:latin typeface="Abadi"/>
              </a:rPr>
              <a:t>Data wrangling is cleaning and organizing data into usable format.</a:t>
            </a:r>
          </a:p>
          <a:p>
            <a:pPr marL="0" indent="0">
              <a:lnSpc>
                <a:spcPct val="100000"/>
              </a:lnSpc>
              <a:spcBef>
                <a:spcPts val="1400"/>
              </a:spcBef>
              <a:buNone/>
            </a:pPr>
            <a:r>
              <a:rPr lang="en-US" sz="2000" dirty="0">
                <a:solidFill>
                  <a:schemeClr val="bg2">
                    <a:lumMod val="50000"/>
                  </a:schemeClr>
                </a:solidFill>
                <a:latin typeface="Abadi"/>
              </a:rPr>
              <a:t>Data wrangling involved cleaning and organizing flight attributes e.g. (Flight Number, Date, etc. ) for analysis. Then, mission outcomes were converted into binary labels( 0 -unsuccessful, 1- successful) to train supervised models. Finally, once processed, the data was ready for exploratory analysis and predictive modeling to forecast mission success.  </a:t>
            </a:r>
          </a:p>
          <a:p>
            <a:pPr marL="0" indent="0">
              <a:lnSpc>
                <a:spcPct val="100000"/>
              </a:lnSpc>
              <a:spcBef>
                <a:spcPts val="1400"/>
              </a:spcBef>
              <a:buNone/>
            </a:pPr>
            <a:r>
              <a:rPr lang="en-US" sz="2000" b="1" dirty="0">
                <a:solidFill>
                  <a:schemeClr val="accent3">
                    <a:lumMod val="25000"/>
                  </a:schemeClr>
                </a:solidFill>
                <a:latin typeface="Abadi"/>
              </a:rPr>
              <a:t>Perform exploratory data analysis (EDA) using visualization and SQL</a:t>
            </a:r>
          </a:p>
          <a:p>
            <a:pPr marL="0" indent="0">
              <a:lnSpc>
                <a:spcPct val="100000"/>
              </a:lnSpc>
              <a:spcBef>
                <a:spcPts val="1400"/>
              </a:spcBef>
              <a:buNone/>
            </a:pPr>
            <a:r>
              <a:rPr lang="en-US" sz="2000" b="1" dirty="0">
                <a:solidFill>
                  <a:schemeClr val="accent3">
                    <a:lumMod val="25000"/>
                  </a:schemeClr>
                </a:solidFill>
                <a:latin typeface="Abadi"/>
              </a:rPr>
              <a:t>Perform interactive visual analytics using Folium and Plotly Dash</a:t>
            </a:r>
          </a:p>
          <a:p>
            <a:pPr marL="0" indent="0">
              <a:lnSpc>
                <a:spcPct val="100000"/>
              </a:lnSpc>
              <a:spcBef>
                <a:spcPts val="1400"/>
              </a:spcBef>
              <a:buNone/>
            </a:pPr>
            <a:r>
              <a:rPr lang="en-US" sz="2000" b="1" dirty="0">
                <a:solidFill>
                  <a:schemeClr val="accent3">
                    <a:lumMod val="25000"/>
                  </a:schemeClr>
                </a:solidFill>
                <a:latin typeface="Abadi"/>
              </a:rPr>
              <a:t>Perform predictive analysis using classification models: </a:t>
            </a:r>
            <a:r>
              <a:rPr lang="en-US" sz="2000" b="1" dirty="0">
                <a:solidFill>
                  <a:schemeClr val="bg2">
                    <a:lumMod val="50000"/>
                  </a:schemeClr>
                </a:solidFill>
                <a:latin typeface="Abadi"/>
              </a:rPr>
              <a:t>T</a:t>
            </a:r>
            <a:r>
              <a:rPr lang="en-US" sz="2000" dirty="0">
                <a:solidFill>
                  <a:schemeClr val="bg2">
                    <a:lumMod val="50000"/>
                  </a:schemeClr>
                </a:solidFill>
                <a:latin typeface="Abadi"/>
              </a:rPr>
              <a:t>he data is standardized and split into training tests. Then we find the best classification model between Logistic Regression, SVM, Decision Trees, and KNN using test data and the best algorithm is chosen based on its predictive accuracy.</a:t>
            </a:r>
          </a:p>
          <a:p>
            <a:pPr>
              <a:lnSpc>
                <a:spcPct val="100000"/>
              </a:lnSpc>
              <a:spcBef>
                <a:spcPts val="1400"/>
              </a:spcBef>
            </a:pPr>
            <a:endParaRPr lang="en-US" sz="1800" dirty="0">
              <a:solidFill>
                <a:schemeClr val="accent3">
                  <a:lumMod val="25000"/>
                </a:schemeClr>
              </a:solidFill>
              <a:latin typeface="Abadi"/>
            </a:endParaRPr>
          </a:p>
          <a:p>
            <a:pPr>
              <a:lnSpc>
                <a:spcPct val="100000"/>
              </a:lnSpc>
              <a:spcBef>
                <a:spcPts val="1400"/>
              </a:spcBef>
            </a:pPr>
            <a:endParaRPr lang="en-US" sz="1800" dirty="0">
              <a:solidFill>
                <a:schemeClr val="accent3">
                  <a:lumMod val="25000"/>
                </a:schemeClr>
              </a:solidFill>
              <a:latin typeface="Abadi"/>
            </a:endParaRPr>
          </a:p>
          <a:p>
            <a:pPr>
              <a:lnSpc>
                <a:spcPct val="100000"/>
              </a:lnSpc>
              <a:spcBef>
                <a:spcPts val="1400"/>
              </a:spcBef>
            </a:pPr>
            <a:endParaRPr lang="en-US" sz="1800" dirty="0">
              <a:solidFill>
                <a:schemeClr val="accent3">
                  <a:lumMod val="25000"/>
                </a:schemeClr>
              </a:solidFill>
              <a:latin typeface="Abadi"/>
            </a:endParaRPr>
          </a:p>
          <a:p>
            <a:pPr>
              <a:lnSpc>
                <a:spcPct val="100000"/>
              </a:lnSpc>
              <a:spcBef>
                <a:spcPts val="1400"/>
              </a:spcBef>
            </a:pPr>
            <a:endParaRPr lang="en-US" sz="1800" dirty="0">
              <a:solidFill>
                <a:schemeClr val="accent3">
                  <a:lumMod val="25000"/>
                </a:schemeClr>
              </a:solidFill>
              <a:latin typeface="Abadi"/>
            </a:endParaRPr>
          </a:p>
          <a:p>
            <a:pPr>
              <a:lnSpc>
                <a:spcPct val="100000"/>
              </a:lnSpc>
              <a:spcBef>
                <a:spcPts val="1400"/>
              </a:spcBef>
            </a:pPr>
            <a:endParaRPr lang="en-US" sz="18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84324" y="1344262"/>
            <a:ext cx="10515600" cy="4351338"/>
          </a:xfrm>
          <a:prstGeom prst="rect">
            <a:avLst/>
          </a:prstGeom>
        </p:spPr>
        <p:txBody>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Data collection is the process of gathering data from various sources, the data for this project was collected from:</a:t>
            </a:r>
          </a:p>
          <a:p>
            <a:pPr lvl="1">
              <a:lnSpc>
                <a:spcPct val="100000"/>
              </a:lnSpc>
              <a:spcBef>
                <a:spcPts val="1400"/>
              </a:spcBef>
            </a:pPr>
            <a:r>
              <a:rPr lang="en-US" sz="2200" b="1" dirty="0">
                <a:solidFill>
                  <a:schemeClr val="accent3">
                    <a:lumMod val="25000"/>
                  </a:schemeClr>
                </a:solidFill>
                <a:latin typeface="Abadi" panose="020B0604020104020204" pitchFamily="34" charset="0"/>
              </a:rPr>
              <a:t>SpaceX REST API</a:t>
            </a:r>
            <a:r>
              <a:rPr lang="en-US" sz="2200" dirty="0">
                <a:solidFill>
                  <a:schemeClr val="accent3">
                    <a:lumMod val="25000"/>
                  </a:schemeClr>
                </a:solidFill>
                <a:latin typeface="Abadi" panose="020B0604020104020204" pitchFamily="34" charset="0"/>
              </a:rPr>
              <a:t>, providing data on past launches</a:t>
            </a:r>
          </a:p>
          <a:p>
            <a:pPr lvl="1">
              <a:lnSpc>
                <a:spcPct val="100000"/>
              </a:lnSpc>
              <a:spcBef>
                <a:spcPts val="1400"/>
              </a:spcBef>
            </a:pPr>
            <a:r>
              <a:rPr lang="en-US" sz="2200" dirty="0">
                <a:solidFill>
                  <a:schemeClr val="accent3">
                    <a:lumMod val="25000"/>
                  </a:schemeClr>
                </a:solidFill>
                <a:latin typeface="Abadi" panose="020B0604020104020204" pitchFamily="34" charset="0"/>
              </a:rPr>
              <a:t>And through </a:t>
            </a:r>
            <a:r>
              <a:rPr lang="en-US" sz="2200" b="1" dirty="0">
                <a:solidFill>
                  <a:schemeClr val="accent3">
                    <a:lumMod val="25000"/>
                  </a:schemeClr>
                </a:solidFill>
                <a:latin typeface="Abadi" panose="020B0604020104020204" pitchFamily="34" charset="0"/>
              </a:rPr>
              <a:t>Web scrapping </a:t>
            </a:r>
            <a:r>
              <a:rPr lang="en-US" sz="2200" dirty="0">
                <a:solidFill>
                  <a:schemeClr val="accent3">
                    <a:lumMod val="25000"/>
                  </a:schemeClr>
                </a:solidFill>
                <a:latin typeface="Abadi" panose="020B0604020104020204" pitchFamily="34" charset="0"/>
              </a:rPr>
              <a:t>relevant Wiki pages using </a:t>
            </a:r>
            <a:r>
              <a:rPr lang="en-US" sz="2200" dirty="0" err="1">
                <a:solidFill>
                  <a:schemeClr val="accent3">
                    <a:lumMod val="25000"/>
                  </a:schemeClr>
                </a:solidFill>
                <a:latin typeface="Abadi" panose="020B0604020104020204" pitchFamily="34" charset="0"/>
              </a:rPr>
              <a:t>BeautifulSoup</a:t>
            </a:r>
            <a:r>
              <a:rPr lang="en-US" sz="2200" dirty="0">
                <a:solidFill>
                  <a:schemeClr val="accent3">
                    <a:lumMod val="25000"/>
                  </a:schemeClr>
                </a:solidFill>
                <a:latin typeface="Abadi" panose="020B0604020104020204" pitchFamily="34" charset="0"/>
              </a:rPr>
              <a:t>. </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Data Collection</a:t>
            </a:r>
            <a:endParaRPr lang="en-US" dirty="0">
              <a:solidFill>
                <a:srgbClr val="0B49CB"/>
              </a:solidFill>
            </a:endParaRPr>
          </a:p>
        </p:txBody>
      </p:sp>
      <p:pic>
        <p:nvPicPr>
          <p:cNvPr id="7" name="Picture 6">
            <a:extLst>
              <a:ext uri="{FF2B5EF4-FFF2-40B4-BE49-F238E27FC236}">
                <a16:creationId xmlns:a16="http://schemas.microsoft.com/office/drawing/2014/main" id="{8FBAC020-625B-84E6-3D9B-47260F6CFC29}"/>
              </a:ext>
            </a:extLst>
          </p:cNvPr>
          <p:cNvPicPr>
            <a:picLocks noChangeAspect="1"/>
          </p:cNvPicPr>
          <p:nvPr/>
        </p:nvPicPr>
        <p:blipFill>
          <a:blip r:embed="rId3"/>
          <a:stretch>
            <a:fillRect/>
          </a:stretch>
        </p:blipFill>
        <p:spPr>
          <a:xfrm>
            <a:off x="348919" y="3519931"/>
            <a:ext cx="5678892" cy="2733516"/>
          </a:xfrm>
          <a:prstGeom prst="rect">
            <a:avLst/>
          </a:prstGeom>
        </p:spPr>
      </p:pic>
      <p:pic>
        <p:nvPicPr>
          <p:cNvPr id="9" name="Picture 8">
            <a:extLst>
              <a:ext uri="{FF2B5EF4-FFF2-40B4-BE49-F238E27FC236}">
                <a16:creationId xmlns:a16="http://schemas.microsoft.com/office/drawing/2014/main" id="{7FCFA573-D041-BC0A-C76A-6BE3D4C48CD5}"/>
              </a:ext>
            </a:extLst>
          </p:cNvPr>
          <p:cNvPicPr>
            <a:picLocks noChangeAspect="1"/>
          </p:cNvPicPr>
          <p:nvPr/>
        </p:nvPicPr>
        <p:blipFill>
          <a:blip r:embed="rId4"/>
          <a:stretch>
            <a:fillRect/>
          </a:stretch>
        </p:blipFill>
        <p:spPr>
          <a:xfrm>
            <a:off x="5930925" y="3505200"/>
            <a:ext cx="6060370" cy="2633051"/>
          </a:xfrm>
          <a:prstGeom prst="rect">
            <a:avLst/>
          </a:prstGeom>
        </p:spPr>
      </p:pic>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a:xfrm>
            <a:off x="9202160" y="5853958"/>
            <a:ext cx="2419538" cy="149476"/>
          </a:xfrm>
        </p:spPr>
        <p:txBody>
          <a:bodyPr/>
          <a:lstStyle/>
          <a:p>
            <a:fld id="{5075537C-CA84-1446-933C-8E9D027F9201}" type="slidenum">
              <a:rPr lang="en-US" smtClean="0"/>
              <a:t>8</a:t>
            </a:fld>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Data Collection – SpaceX API</a:t>
            </a:r>
            <a:endParaRPr lang="en-US" dirty="0">
              <a:solidFill>
                <a:srgbClr val="0B49CB"/>
              </a:solidFill>
              <a:latin typeface="Abadi"/>
            </a:endParaRPr>
          </a:p>
        </p:txBody>
      </p:sp>
      <p:pic>
        <p:nvPicPr>
          <p:cNvPr id="7" name="Picture 6">
            <a:extLst>
              <a:ext uri="{FF2B5EF4-FFF2-40B4-BE49-F238E27FC236}">
                <a16:creationId xmlns:a16="http://schemas.microsoft.com/office/drawing/2014/main" id="{40F06F50-256E-9AC3-E905-D30AC9F0FBA5}"/>
              </a:ext>
            </a:extLst>
          </p:cNvPr>
          <p:cNvPicPr>
            <a:picLocks noChangeAspect="1"/>
          </p:cNvPicPr>
          <p:nvPr/>
        </p:nvPicPr>
        <p:blipFill>
          <a:blip r:embed="rId3"/>
          <a:stretch>
            <a:fillRect/>
          </a:stretch>
        </p:blipFill>
        <p:spPr>
          <a:xfrm>
            <a:off x="429116" y="1573548"/>
            <a:ext cx="4806728" cy="1200069"/>
          </a:xfrm>
          <a:prstGeom prst="rect">
            <a:avLst/>
          </a:prstGeom>
        </p:spPr>
      </p:pic>
      <p:pic>
        <p:nvPicPr>
          <p:cNvPr id="9" name="Picture 8">
            <a:extLst>
              <a:ext uri="{FF2B5EF4-FFF2-40B4-BE49-F238E27FC236}">
                <a16:creationId xmlns:a16="http://schemas.microsoft.com/office/drawing/2014/main" id="{2F926838-5E7B-823F-5056-D24F32E62EF6}"/>
              </a:ext>
            </a:extLst>
          </p:cNvPr>
          <p:cNvPicPr>
            <a:picLocks noChangeAspect="1"/>
          </p:cNvPicPr>
          <p:nvPr/>
        </p:nvPicPr>
        <p:blipFill>
          <a:blip r:embed="rId4"/>
          <a:stretch>
            <a:fillRect/>
          </a:stretch>
        </p:blipFill>
        <p:spPr>
          <a:xfrm>
            <a:off x="5573075" y="2173582"/>
            <a:ext cx="2766166" cy="1507817"/>
          </a:xfrm>
          <a:prstGeom prst="rect">
            <a:avLst/>
          </a:prstGeom>
        </p:spPr>
      </p:pic>
      <p:pic>
        <p:nvPicPr>
          <p:cNvPr id="11" name="Picture 10">
            <a:extLst>
              <a:ext uri="{FF2B5EF4-FFF2-40B4-BE49-F238E27FC236}">
                <a16:creationId xmlns:a16="http://schemas.microsoft.com/office/drawing/2014/main" id="{EA624B07-0BDF-991E-6838-1144E1E7DA44}"/>
              </a:ext>
            </a:extLst>
          </p:cNvPr>
          <p:cNvPicPr>
            <a:picLocks noChangeAspect="1"/>
          </p:cNvPicPr>
          <p:nvPr/>
        </p:nvPicPr>
        <p:blipFill>
          <a:blip r:embed="rId5"/>
          <a:stretch>
            <a:fillRect/>
          </a:stretch>
        </p:blipFill>
        <p:spPr>
          <a:xfrm>
            <a:off x="8817675" y="1725940"/>
            <a:ext cx="3188508" cy="2300463"/>
          </a:xfrm>
          <a:prstGeom prst="rect">
            <a:avLst/>
          </a:prstGeom>
        </p:spPr>
      </p:pic>
      <p:pic>
        <p:nvPicPr>
          <p:cNvPr id="13" name="Picture 12">
            <a:extLst>
              <a:ext uri="{FF2B5EF4-FFF2-40B4-BE49-F238E27FC236}">
                <a16:creationId xmlns:a16="http://schemas.microsoft.com/office/drawing/2014/main" id="{524EC7F6-23D1-DAD6-4C7C-9A43426D2A0C}"/>
              </a:ext>
            </a:extLst>
          </p:cNvPr>
          <p:cNvPicPr>
            <a:picLocks noChangeAspect="1"/>
          </p:cNvPicPr>
          <p:nvPr/>
        </p:nvPicPr>
        <p:blipFill>
          <a:blip r:embed="rId6"/>
          <a:stretch>
            <a:fillRect/>
          </a:stretch>
        </p:blipFill>
        <p:spPr>
          <a:xfrm>
            <a:off x="429116" y="3071021"/>
            <a:ext cx="4038371" cy="2425263"/>
          </a:xfrm>
          <a:prstGeom prst="rect">
            <a:avLst/>
          </a:prstGeom>
        </p:spPr>
      </p:pic>
      <p:pic>
        <p:nvPicPr>
          <p:cNvPr id="15" name="Picture 14">
            <a:extLst>
              <a:ext uri="{FF2B5EF4-FFF2-40B4-BE49-F238E27FC236}">
                <a16:creationId xmlns:a16="http://schemas.microsoft.com/office/drawing/2014/main" id="{298915FB-31C8-B694-A596-7C3D8F19C76D}"/>
              </a:ext>
            </a:extLst>
          </p:cNvPr>
          <p:cNvPicPr>
            <a:picLocks noChangeAspect="1"/>
          </p:cNvPicPr>
          <p:nvPr/>
        </p:nvPicPr>
        <p:blipFill>
          <a:blip r:embed="rId7"/>
          <a:stretch>
            <a:fillRect/>
          </a:stretch>
        </p:blipFill>
        <p:spPr>
          <a:xfrm>
            <a:off x="4866838" y="4084383"/>
            <a:ext cx="4099984" cy="1366662"/>
          </a:xfrm>
          <a:prstGeom prst="rect">
            <a:avLst/>
          </a:prstGeom>
        </p:spPr>
      </p:pic>
      <p:pic>
        <p:nvPicPr>
          <p:cNvPr id="19" name="Picture 18">
            <a:extLst>
              <a:ext uri="{FF2B5EF4-FFF2-40B4-BE49-F238E27FC236}">
                <a16:creationId xmlns:a16="http://schemas.microsoft.com/office/drawing/2014/main" id="{E8952C91-F09A-169A-2DE9-3B7147BA1CCC}"/>
              </a:ext>
            </a:extLst>
          </p:cNvPr>
          <p:cNvPicPr>
            <a:picLocks noChangeAspect="1"/>
          </p:cNvPicPr>
          <p:nvPr/>
        </p:nvPicPr>
        <p:blipFill>
          <a:blip r:embed="rId8"/>
          <a:stretch>
            <a:fillRect/>
          </a:stretch>
        </p:blipFill>
        <p:spPr>
          <a:xfrm>
            <a:off x="1694531" y="5242492"/>
            <a:ext cx="8717398" cy="3086259"/>
          </a:xfrm>
          <a:prstGeom prst="rect">
            <a:avLst/>
          </a:prstGeom>
        </p:spPr>
      </p:pic>
      <p:sp>
        <p:nvSpPr>
          <p:cNvPr id="21" name="TextBox 20">
            <a:extLst>
              <a:ext uri="{FF2B5EF4-FFF2-40B4-BE49-F238E27FC236}">
                <a16:creationId xmlns:a16="http://schemas.microsoft.com/office/drawing/2014/main" id="{F0BAB5EE-6681-EC93-A0EC-5FC8DCA8A57E}"/>
              </a:ext>
            </a:extLst>
          </p:cNvPr>
          <p:cNvSpPr txBox="1"/>
          <p:nvPr/>
        </p:nvSpPr>
        <p:spPr>
          <a:xfrm>
            <a:off x="31250" y="1464330"/>
            <a:ext cx="397866" cy="523220"/>
          </a:xfrm>
          <a:prstGeom prst="rect">
            <a:avLst/>
          </a:prstGeom>
          <a:noFill/>
        </p:spPr>
        <p:txBody>
          <a:bodyPr wrap="none" rtlCol="0">
            <a:spAutoFit/>
          </a:bodyPr>
          <a:lstStyle/>
          <a:p>
            <a:r>
              <a:rPr lang="en-US" sz="2800" dirty="0">
                <a:latin typeface="Amasis MT Pro Black" panose="020F0502020204030204" pitchFamily="18" charset="0"/>
              </a:rPr>
              <a:t>1</a:t>
            </a:r>
          </a:p>
        </p:txBody>
      </p:sp>
      <p:sp>
        <p:nvSpPr>
          <p:cNvPr id="23" name="TextBox 22">
            <a:extLst>
              <a:ext uri="{FF2B5EF4-FFF2-40B4-BE49-F238E27FC236}">
                <a16:creationId xmlns:a16="http://schemas.microsoft.com/office/drawing/2014/main" id="{C12E6958-652A-831B-31F8-BC6E487361EF}"/>
              </a:ext>
            </a:extLst>
          </p:cNvPr>
          <p:cNvSpPr txBox="1"/>
          <p:nvPr/>
        </p:nvSpPr>
        <p:spPr>
          <a:xfrm>
            <a:off x="21452" y="2928114"/>
            <a:ext cx="397866" cy="523220"/>
          </a:xfrm>
          <a:prstGeom prst="rect">
            <a:avLst/>
          </a:prstGeom>
          <a:noFill/>
        </p:spPr>
        <p:txBody>
          <a:bodyPr wrap="none" rtlCol="0">
            <a:spAutoFit/>
          </a:bodyPr>
          <a:lstStyle/>
          <a:p>
            <a:r>
              <a:rPr lang="en-US" sz="2800" dirty="0">
                <a:latin typeface="Amasis MT Pro Black" panose="020F0502020204030204" pitchFamily="18" charset="0"/>
              </a:rPr>
              <a:t>4</a:t>
            </a:r>
          </a:p>
        </p:txBody>
      </p:sp>
      <p:sp>
        <p:nvSpPr>
          <p:cNvPr id="24" name="TextBox 23">
            <a:extLst>
              <a:ext uri="{FF2B5EF4-FFF2-40B4-BE49-F238E27FC236}">
                <a16:creationId xmlns:a16="http://schemas.microsoft.com/office/drawing/2014/main" id="{C54A5DE5-BF14-CE68-3671-B9F6FBCD77D6}"/>
              </a:ext>
            </a:extLst>
          </p:cNvPr>
          <p:cNvSpPr txBox="1"/>
          <p:nvPr/>
        </p:nvSpPr>
        <p:spPr>
          <a:xfrm>
            <a:off x="8429408" y="1663216"/>
            <a:ext cx="397866" cy="523220"/>
          </a:xfrm>
          <a:prstGeom prst="rect">
            <a:avLst/>
          </a:prstGeom>
          <a:noFill/>
        </p:spPr>
        <p:txBody>
          <a:bodyPr wrap="none" rtlCol="0">
            <a:spAutoFit/>
          </a:bodyPr>
          <a:lstStyle/>
          <a:p>
            <a:r>
              <a:rPr lang="en-US" sz="2800" dirty="0">
                <a:latin typeface="Amasis MT Pro Black" panose="020F0502020204030204" pitchFamily="18" charset="0"/>
              </a:rPr>
              <a:t>3</a:t>
            </a:r>
          </a:p>
        </p:txBody>
      </p:sp>
      <p:sp>
        <p:nvSpPr>
          <p:cNvPr id="25" name="TextBox 24">
            <a:extLst>
              <a:ext uri="{FF2B5EF4-FFF2-40B4-BE49-F238E27FC236}">
                <a16:creationId xmlns:a16="http://schemas.microsoft.com/office/drawing/2014/main" id="{55A1A8EF-F652-6B95-CF8E-E2C81DF2CD22}"/>
              </a:ext>
            </a:extLst>
          </p:cNvPr>
          <p:cNvSpPr txBox="1"/>
          <p:nvPr/>
        </p:nvSpPr>
        <p:spPr>
          <a:xfrm>
            <a:off x="5235122" y="2077148"/>
            <a:ext cx="397866" cy="523220"/>
          </a:xfrm>
          <a:prstGeom prst="rect">
            <a:avLst/>
          </a:prstGeom>
          <a:noFill/>
        </p:spPr>
        <p:txBody>
          <a:bodyPr wrap="none" rtlCol="0">
            <a:spAutoFit/>
          </a:bodyPr>
          <a:lstStyle/>
          <a:p>
            <a:r>
              <a:rPr lang="en-US" sz="2800" dirty="0">
                <a:latin typeface="Amasis MT Pro Black" panose="020F0502020204030204" pitchFamily="18" charset="0"/>
              </a:rPr>
              <a:t>2</a:t>
            </a:r>
          </a:p>
        </p:txBody>
      </p:sp>
      <p:sp>
        <p:nvSpPr>
          <p:cNvPr id="27" name="TextBox 26">
            <a:extLst>
              <a:ext uri="{FF2B5EF4-FFF2-40B4-BE49-F238E27FC236}">
                <a16:creationId xmlns:a16="http://schemas.microsoft.com/office/drawing/2014/main" id="{22C3DBF6-B091-58C2-7E0D-583122108CA0}"/>
              </a:ext>
            </a:extLst>
          </p:cNvPr>
          <p:cNvSpPr txBox="1"/>
          <p:nvPr/>
        </p:nvSpPr>
        <p:spPr>
          <a:xfrm>
            <a:off x="4477285" y="4026424"/>
            <a:ext cx="397866" cy="523220"/>
          </a:xfrm>
          <a:prstGeom prst="rect">
            <a:avLst/>
          </a:prstGeom>
          <a:noFill/>
        </p:spPr>
        <p:txBody>
          <a:bodyPr wrap="none" rtlCol="0">
            <a:spAutoFit/>
          </a:bodyPr>
          <a:lstStyle/>
          <a:p>
            <a:r>
              <a:rPr lang="en-US" sz="2800" dirty="0">
                <a:latin typeface="Amasis MT Pro Black" panose="020F0502020204030204" pitchFamily="18" charset="0"/>
              </a:rPr>
              <a:t>5</a:t>
            </a:r>
          </a:p>
        </p:txBody>
      </p:sp>
      <p:sp>
        <p:nvSpPr>
          <p:cNvPr id="28" name="TextBox 27">
            <a:extLst>
              <a:ext uri="{FF2B5EF4-FFF2-40B4-BE49-F238E27FC236}">
                <a16:creationId xmlns:a16="http://schemas.microsoft.com/office/drawing/2014/main" id="{A628BA2F-67CC-9379-EFDF-E556528F8218}"/>
              </a:ext>
            </a:extLst>
          </p:cNvPr>
          <p:cNvSpPr txBox="1"/>
          <p:nvPr/>
        </p:nvSpPr>
        <p:spPr>
          <a:xfrm>
            <a:off x="6958560" y="5584950"/>
            <a:ext cx="397866" cy="523220"/>
          </a:xfrm>
          <a:prstGeom prst="rect">
            <a:avLst/>
          </a:prstGeom>
          <a:noFill/>
        </p:spPr>
        <p:txBody>
          <a:bodyPr wrap="none" rtlCol="0">
            <a:spAutoFit/>
          </a:bodyPr>
          <a:lstStyle/>
          <a:p>
            <a:r>
              <a:rPr lang="en-US" sz="2800" dirty="0">
                <a:latin typeface="Amasis MT Pro Black" panose="020F0502020204030204" pitchFamily="18" charset="0"/>
              </a:rPr>
              <a:t>4</a:t>
            </a:r>
          </a:p>
        </p:txBody>
      </p:sp>
      <p:sp>
        <p:nvSpPr>
          <p:cNvPr id="29" name="TextBox 28">
            <a:extLst>
              <a:ext uri="{FF2B5EF4-FFF2-40B4-BE49-F238E27FC236}">
                <a16:creationId xmlns:a16="http://schemas.microsoft.com/office/drawing/2014/main" id="{36426460-AE8D-2BD5-6091-4BD2C65A1580}"/>
              </a:ext>
            </a:extLst>
          </p:cNvPr>
          <p:cNvSpPr txBox="1"/>
          <p:nvPr/>
        </p:nvSpPr>
        <p:spPr>
          <a:xfrm>
            <a:off x="8767889" y="5620483"/>
            <a:ext cx="397866" cy="523220"/>
          </a:xfrm>
          <a:prstGeom prst="rect">
            <a:avLst/>
          </a:prstGeom>
          <a:noFill/>
        </p:spPr>
        <p:txBody>
          <a:bodyPr wrap="none" rtlCol="0">
            <a:spAutoFit/>
          </a:bodyPr>
          <a:lstStyle/>
          <a:p>
            <a:r>
              <a:rPr lang="en-US" sz="2800" dirty="0">
                <a:latin typeface="Amasis MT Pro Black" panose="020F0502020204030204" pitchFamily="18" charset="0"/>
              </a:rPr>
              <a:t>5</a:t>
            </a:r>
          </a:p>
        </p:txBody>
      </p:sp>
      <p:sp>
        <p:nvSpPr>
          <p:cNvPr id="30" name="TextBox 29">
            <a:extLst>
              <a:ext uri="{FF2B5EF4-FFF2-40B4-BE49-F238E27FC236}">
                <a16:creationId xmlns:a16="http://schemas.microsoft.com/office/drawing/2014/main" id="{35B462C4-171A-9656-E1BF-1B3DC5B20052}"/>
              </a:ext>
            </a:extLst>
          </p:cNvPr>
          <p:cNvSpPr txBox="1"/>
          <p:nvPr/>
        </p:nvSpPr>
        <p:spPr>
          <a:xfrm>
            <a:off x="5219907" y="5620483"/>
            <a:ext cx="397866" cy="523220"/>
          </a:xfrm>
          <a:prstGeom prst="rect">
            <a:avLst/>
          </a:prstGeom>
          <a:noFill/>
        </p:spPr>
        <p:txBody>
          <a:bodyPr wrap="none" rtlCol="0">
            <a:spAutoFit/>
          </a:bodyPr>
          <a:lstStyle/>
          <a:p>
            <a:r>
              <a:rPr lang="en-US" sz="2800" dirty="0">
                <a:latin typeface="Amasis MT Pro Black" panose="020F0502020204030204" pitchFamily="18" charset="0"/>
              </a:rPr>
              <a:t>3</a:t>
            </a:r>
          </a:p>
        </p:txBody>
      </p:sp>
      <p:sp>
        <p:nvSpPr>
          <p:cNvPr id="31" name="TextBox 30">
            <a:extLst>
              <a:ext uri="{FF2B5EF4-FFF2-40B4-BE49-F238E27FC236}">
                <a16:creationId xmlns:a16="http://schemas.microsoft.com/office/drawing/2014/main" id="{5BA46290-E785-4129-7854-AF9ADBCCD8F2}"/>
              </a:ext>
            </a:extLst>
          </p:cNvPr>
          <p:cNvSpPr txBox="1"/>
          <p:nvPr/>
        </p:nvSpPr>
        <p:spPr>
          <a:xfrm>
            <a:off x="3575867" y="5584950"/>
            <a:ext cx="397866" cy="523220"/>
          </a:xfrm>
          <a:prstGeom prst="rect">
            <a:avLst/>
          </a:prstGeom>
          <a:noFill/>
        </p:spPr>
        <p:txBody>
          <a:bodyPr wrap="none" rtlCol="0">
            <a:spAutoFit/>
          </a:bodyPr>
          <a:lstStyle/>
          <a:p>
            <a:r>
              <a:rPr lang="en-US" sz="2800" dirty="0">
                <a:latin typeface="Amasis MT Pro Black" panose="020F0502020204030204" pitchFamily="18" charset="0"/>
              </a:rPr>
              <a:t>2</a:t>
            </a:r>
          </a:p>
        </p:txBody>
      </p:sp>
      <p:sp>
        <p:nvSpPr>
          <p:cNvPr id="32" name="TextBox 31">
            <a:extLst>
              <a:ext uri="{FF2B5EF4-FFF2-40B4-BE49-F238E27FC236}">
                <a16:creationId xmlns:a16="http://schemas.microsoft.com/office/drawing/2014/main" id="{1199745D-AD60-7870-9F5F-504DD74BBAD8}"/>
              </a:ext>
            </a:extLst>
          </p:cNvPr>
          <p:cNvSpPr txBox="1"/>
          <p:nvPr/>
        </p:nvSpPr>
        <p:spPr>
          <a:xfrm>
            <a:off x="1671925" y="5584950"/>
            <a:ext cx="397866" cy="523220"/>
          </a:xfrm>
          <a:prstGeom prst="rect">
            <a:avLst/>
          </a:prstGeom>
          <a:noFill/>
        </p:spPr>
        <p:txBody>
          <a:bodyPr wrap="none" rtlCol="0">
            <a:spAutoFit/>
          </a:bodyPr>
          <a:lstStyle/>
          <a:p>
            <a:r>
              <a:rPr lang="en-US" sz="2800" dirty="0">
                <a:latin typeface="Amasis MT Pro Black" panose="020F0502020204030204" pitchFamily="18" charset="0"/>
              </a:rPr>
              <a:t>1</a:t>
            </a:r>
          </a:p>
        </p:txBody>
      </p:sp>
      <p:pic>
        <p:nvPicPr>
          <p:cNvPr id="34" name="Picture 33">
            <a:extLst>
              <a:ext uri="{FF2B5EF4-FFF2-40B4-BE49-F238E27FC236}">
                <a16:creationId xmlns:a16="http://schemas.microsoft.com/office/drawing/2014/main" id="{1F04D8F0-02EB-8698-3245-561BCC50364E}"/>
              </a:ext>
            </a:extLst>
          </p:cNvPr>
          <p:cNvPicPr>
            <a:picLocks noChangeAspect="1"/>
          </p:cNvPicPr>
          <p:nvPr/>
        </p:nvPicPr>
        <p:blipFill>
          <a:blip r:embed="rId9"/>
          <a:stretch>
            <a:fillRect/>
          </a:stretch>
        </p:blipFill>
        <p:spPr>
          <a:xfrm>
            <a:off x="340429" y="5775809"/>
            <a:ext cx="1530429" cy="1136708"/>
          </a:xfrm>
          <a:prstGeom prst="rect">
            <a:avLst/>
          </a:prstGeom>
        </p:spPr>
      </p:pic>
      <p:pic>
        <p:nvPicPr>
          <p:cNvPr id="35" name="Picture 34">
            <a:extLst>
              <a:ext uri="{FF2B5EF4-FFF2-40B4-BE49-F238E27FC236}">
                <a16:creationId xmlns:a16="http://schemas.microsoft.com/office/drawing/2014/main" id="{CDBCF572-B1A1-7575-F76C-3BE1D2F48633}"/>
              </a:ext>
            </a:extLst>
          </p:cNvPr>
          <p:cNvPicPr>
            <a:picLocks noChangeAspect="1"/>
          </p:cNvPicPr>
          <p:nvPr/>
        </p:nvPicPr>
        <p:blipFill>
          <a:blip r:embed="rId10"/>
          <a:stretch>
            <a:fillRect/>
          </a:stretch>
        </p:blipFill>
        <p:spPr>
          <a:xfrm rot="10800000">
            <a:off x="10434535" y="5853958"/>
            <a:ext cx="1276416" cy="1003352"/>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pic>
        <p:nvPicPr>
          <p:cNvPr id="7" name="Picture 6">
            <a:extLst>
              <a:ext uri="{FF2B5EF4-FFF2-40B4-BE49-F238E27FC236}">
                <a16:creationId xmlns:a16="http://schemas.microsoft.com/office/drawing/2014/main" id="{1BC28105-0809-DDA1-027A-A66EBA683A10}"/>
              </a:ext>
            </a:extLst>
          </p:cNvPr>
          <p:cNvPicPr>
            <a:picLocks noChangeAspect="1"/>
          </p:cNvPicPr>
          <p:nvPr/>
        </p:nvPicPr>
        <p:blipFill>
          <a:blip r:embed="rId4"/>
          <a:stretch>
            <a:fillRect/>
          </a:stretch>
        </p:blipFill>
        <p:spPr>
          <a:xfrm>
            <a:off x="728734" y="1465565"/>
            <a:ext cx="4630442" cy="1258940"/>
          </a:xfrm>
          <a:prstGeom prst="rect">
            <a:avLst/>
          </a:prstGeom>
        </p:spPr>
      </p:pic>
      <p:pic>
        <p:nvPicPr>
          <p:cNvPr id="9" name="Picture 8">
            <a:extLst>
              <a:ext uri="{FF2B5EF4-FFF2-40B4-BE49-F238E27FC236}">
                <a16:creationId xmlns:a16="http://schemas.microsoft.com/office/drawing/2014/main" id="{ED1F9832-364D-C1A3-8266-33D847E557CF}"/>
              </a:ext>
            </a:extLst>
          </p:cNvPr>
          <p:cNvPicPr>
            <a:picLocks noChangeAspect="1"/>
          </p:cNvPicPr>
          <p:nvPr/>
        </p:nvPicPr>
        <p:blipFill>
          <a:blip r:embed="rId5"/>
          <a:stretch>
            <a:fillRect/>
          </a:stretch>
        </p:blipFill>
        <p:spPr>
          <a:xfrm>
            <a:off x="6053712" y="1465564"/>
            <a:ext cx="4593595" cy="743081"/>
          </a:xfrm>
          <a:prstGeom prst="rect">
            <a:avLst/>
          </a:prstGeom>
        </p:spPr>
      </p:pic>
      <p:pic>
        <p:nvPicPr>
          <p:cNvPr id="12" name="Picture 11">
            <a:extLst>
              <a:ext uri="{FF2B5EF4-FFF2-40B4-BE49-F238E27FC236}">
                <a16:creationId xmlns:a16="http://schemas.microsoft.com/office/drawing/2014/main" id="{B9881B96-0D68-ABF3-6E32-3667A3DA9E22}"/>
              </a:ext>
            </a:extLst>
          </p:cNvPr>
          <p:cNvPicPr>
            <a:picLocks noChangeAspect="1"/>
          </p:cNvPicPr>
          <p:nvPr/>
        </p:nvPicPr>
        <p:blipFill>
          <a:blip r:embed="rId6"/>
          <a:stretch>
            <a:fillRect/>
          </a:stretch>
        </p:blipFill>
        <p:spPr>
          <a:xfrm>
            <a:off x="6053712" y="2586397"/>
            <a:ext cx="4556748" cy="1608987"/>
          </a:xfrm>
          <a:prstGeom prst="rect">
            <a:avLst/>
          </a:prstGeom>
        </p:spPr>
      </p:pic>
      <p:pic>
        <p:nvPicPr>
          <p:cNvPr id="14" name="Picture 13">
            <a:extLst>
              <a:ext uri="{FF2B5EF4-FFF2-40B4-BE49-F238E27FC236}">
                <a16:creationId xmlns:a16="http://schemas.microsoft.com/office/drawing/2014/main" id="{176772F6-A338-DEAA-C19F-A29933803FAD}"/>
              </a:ext>
            </a:extLst>
          </p:cNvPr>
          <p:cNvPicPr>
            <a:picLocks noChangeAspect="1"/>
          </p:cNvPicPr>
          <p:nvPr/>
        </p:nvPicPr>
        <p:blipFill>
          <a:blip r:embed="rId7"/>
          <a:stretch>
            <a:fillRect/>
          </a:stretch>
        </p:blipFill>
        <p:spPr>
          <a:xfrm>
            <a:off x="770011" y="3018874"/>
            <a:ext cx="4550607" cy="2542444"/>
          </a:xfrm>
          <a:prstGeom prst="rect">
            <a:avLst/>
          </a:prstGeom>
        </p:spPr>
      </p:pic>
      <p:pic>
        <p:nvPicPr>
          <p:cNvPr id="16" name="Picture 15">
            <a:extLst>
              <a:ext uri="{FF2B5EF4-FFF2-40B4-BE49-F238E27FC236}">
                <a16:creationId xmlns:a16="http://schemas.microsoft.com/office/drawing/2014/main" id="{6A72767A-5052-2125-9478-67757D142746}"/>
              </a:ext>
            </a:extLst>
          </p:cNvPr>
          <p:cNvPicPr>
            <a:picLocks noChangeAspect="1"/>
          </p:cNvPicPr>
          <p:nvPr/>
        </p:nvPicPr>
        <p:blipFill>
          <a:blip r:embed="rId8"/>
          <a:stretch>
            <a:fillRect/>
          </a:stretch>
        </p:blipFill>
        <p:spPr>
          <a:xfrm>
            <a:off x="6053712" y="4624183"/>
            <a:ext cx="4556748" cy="393035"/>
          </a:xfrm>
          <a:prstGeom prst="rect">
            <a:avLst/>
          </a:prstGeom>
        </p:spPr>
      </p:pic>
      <p:sp>
        <p:nvSpPr>
          <p:cNvPr id="17" name="TextBox 16">
            <a:extLst>
              <a:ext uri="{FF2B5EF4-FFF2-40B4-BE49-F238E27FC236}">
                <a16:creationId xmlns:a16="http://schemas.microsoft.com/office/drawing/2014/main" id="{CA852334-DB2F-A28D-4D20-911C1563401A}"/>
              </a:ext>
            </a:extLst>
          </p:cNvPr>
          <p:cNvSpPr txBox="1"/>
          <p:nvPr/>
        </p:nvSpPr>
        <p:spPr>
          <a:xfrm>
            <a:off x="127724" y="1592543"/>
            <a:ext cx="397866" cy="523220"/>
          </a:xfrm>
          <a:prstGeom prst="rect">
            <a:avLst/>
          </a:prstGeom>
          <a:noFill/>
        </p:spPr>
        <p:txBody>
          <a:bodyPr wrap="none" rtlCol="0">
            <a:spAutoFit/>
          </a:bodyPr>
          <a:lstStyle/>
          <a:p>
            <a:r>
              <a:rPr lang="en-US" sz="2800" dirty="0">
                <a:latin typeface="Amasis MT Pro Black" panose="020F0502020204030204" pitchFamily="18" charset="0"/>
              </a:rPr>
              <a:t>1</a:t>
            </a:r>
          </a:p>
        </p:txBody>
      </p:sp>
      <p:sp>
        <p:nvSpPr>
          <p:cNvPr id="18" name="TextBox 17">
            <a:extLst>
              <a:ext uri="{FF2B5EF4-FFF2-40B4-BE49-F238E27FC236}">
                <a16:creationId xmlns:a16="http://schemas.microsoft.com/office/drawing/2014/main" id="{A3FDC34E-2427-86E1-15F2-4610EC1BAF99}"/>
              </a:ext>
            </a:extLst>
          </p:cNvPr>
          <p:cNvSpPr txBox="1"/>
          <p:nvPr/>
        </p:nvSpPr>
        <p:spPr>
          <a:xfrm>
            <a:off x="129528" y="3160328"/>
            <a:ext cx="397866" cy="523220"/>
          </a:xfrm>
          <a:prstGeom prst="rect">
            <a:avLst/>
          </a:prstGeom>
          <a:noFill/>
        </p:spPr>
        <p:txBody>
          <a:bodyPr wrap="none" rtlCol="0">
            <a:spAutoFit/>
          </a:bodyPr>
          <a:lstStyle/>
          <a:p>
            <a:r>
              <a:rPr lang="en-US" sz="2800" dirty="0">
                <a:latin typeface="Amasis MT Pro Black" panose="020F0502020204030204" pitchFamily="18" charset="0"/>
              </a:rPr>
              <a:t>4</a:t>
            </a:r>
          </a:p>
        </p:txBody>
      </p:sp>
      <p:sp>
        <p:nvSpPr>
          <p:cNvPr id="19" name="TextBox 18">
            <a:extLst>
              <a:ext uri="{FF2B5EF4-FFF2-40B4-BE49-F238E27FC236}">
                <a16:creationId xmlns:a16="http://schemas.microsoft.com/office/drawing/2014/main" id="{4BB6776E-93C3-3693-0E46-233E93B4CF32}"/>
              </a:ext>
            </a:extLst>
          </p:cNvPr>
          <p:cNvSpPr txBox="1"/>
          <p:nvPr/>
        </p:nvSpPr>
        <p:spPr>
          <a:xfrm>
            <a:off x="5655846" y="1399553"/>
            <a:ext cx="384762" cy="523220"/>
          </a:xfrm>
          <a:prstGeom prst="rect">
            <a:avLst/>
          </a:prstGeom>
          <a:noFill/>
        </p:spPr>
        <p:txBody>
          <a:bodyPr wrap="square" rtlCol="0">
            <a:spAutoFit/>
          </a:bodyPr>
          <a:lstStyle/>
          <a:p>
            <a:r>
              <a:rPr lang="en-US" sz="2800" dirty="0">
                <a:latin typeface="Amasis MT Pro Black" panose="020F0502020204030204" pitchFamily="18" charset="0"/>
              </a:rPr>
              <a:t>2</a:t>
            </a:r>
          </a:p>
        </p:txBody>
      </p:sp>
      <p:sp>
        <p:nvSpPr>
          <p:cNvPr id="20" name="TextBox 19">
            <a:extLst>
              <a:ext uri="{FF2B5EF4-FFF2-40B4-BE49-F238E27FC236}">
                <a16:creationId xmlns:a16="http://schemas.microsoft.com/office/drawing/2014/main" id="{C2D3047A-5CE3-FB11-8674-62E215D09B57}"/>
              </a:ext>
            </a:extLst>
          </p:cNvPr>
          <p:cNvSpPr txBox="1"/>
          <p:nvPr/>
        </p:nvSpPr>
        <p:spPr>
          <a:xfrm>
            <a:off x="5637008" y="2534058"/>
            <a:ext cx="384762" cy="523220"/>
          </a:xfrm>
          <a:prstGeom prst="rect">
            <a:avLst/>
          </a:prstGeom>
          <a:noFill/>
        </p:spPr>
        <p:txBody>
          <a:bodyPr wrap="square" rtlCol="0">
            <a:spAutoFit/>
          </a:bodyPr>
          <a:lstStyle/>
          <a:p>
            <a:r>
              <a:rPr lang="en-US" sz="2800" dirty="0">
                <a:latin typeface="Amasis MT Pro Black" panose="020F0502020204030204" pitchFamily="18" charset="0"/>
              </a:rPr>
              <a:t>3</a:t>
            </a:r>
          </a:p>
        </p:txBody>
      </p:sp>
      <p:sp>
        <p:nvSpPr>
          <p:cNvPr id="21" name="TextBox 20">
            <a:extLst>
              <a:ext uri="{FF2B5EF4-FFF2-40B4-BE49-F238E27FC236}">
                <a16:creationId xmlns:a16="http://schemas.microsoft.com/office/drawing/2014/main" id="{4CA09750-DEC6-47B1-AD85-50E9A51A2014}"/>
              </a:ext>
            </a:extLst>
          </p:cNvPr>
          <p:cNvSpPr txBox="1"/>
          <p:nvPr/>
        </p:nvSpPr>
        <p:spPr>
          <a:xfrm>
            <a:off x="5609738" y="4572565"/>
            <a:ext cx="384762" cy="523220"/>
          </a:xfrm>
          <a:prstGeom prst="rect">
            <a:avLst/>
          </a:prstGeom>
          <a:noFill/>
        </p:spPr>
        <p:txBody>
          <a:bodyPr wrap="square" rtlCol="0">
            <a:spAutoFit/>
          </a:bodyPr>
          <a:lstStyle/>
          <a:p>
            <a:r>
              <a:rPr lang="en-US" sz="2800" dirty="0">
                <a:latin typeface="Amasis MT Pro Black" panose="020F0502020204030204" pitchFamily="18" charset="0"/>
              </a:rPr>
              <a:t>5</a:t>
            </a:r>
          </a:p>
        </p:txBody>
      </p:sp>
      <p:pic>
        <p:nvPicPr>
          <p:cNvPr id="23" name="Picture 22">
            <a:extLst>
              <a:ext uri="{FF2B5EF4-FFF2-40B4-BE49-F238E27FC236}">
                <a16:creationId xmlns:a16="http://schemas.microsoft.com/office/drawing/2014/main" id="{7A08BEC0-7B84-469C-90B0-4EA29164EAFF}"/>
              </a:ext>
            </a:extLst>
          </p:cNvPr>
          <p:cNvPicPr>
            <a:picLocks noChangeAspect="1"/>
          </p:cNvPicPr>
          <p:nvPr/>
        </p:nvPicPr>
        <p:blipFill>
          <a:blip r:embed="rId9"/>
          <a:stretch>
            <a:fillRect/>
          </a:stretch>
        </p:blipFill>
        <p:spPr>
          <a:xfrm>
            <a:off x="1587730" y="5458447"/>
            <a:ext cx="8483317" cy="2380758"/>
          </a:xfrm>
          <a:prstGeom prst="rect">
            <a:avLst/>
          </a:prstGeom>
        </p:spPr>
      </p:pic>
      <p:sp>
        <p:nvSpPr>
          <p:cNvPr id="24" name="TextBox 23">
            <a:extLst>
              <a:ext uri="{FF2B5EF4-FFF2-40B4-BE49-F238E27FC236}">
                <a16:creationId xmlns:a16="http://schemas.microsoft.com/office/drawing/2014/main" id="{FE6969CD-A697-481C-3A57-7BB65A959A7B}"/>
              </a:ext>
            </a:extLst>
          </p:cNvPr>
          <p:cNvSpPr txBox="1"/>
          <p:nvPr/>
        </p:nvSpPr>
        <p:spPr>
          <a:xfrm>
            <a:off x="1548908" y="5594077"/>
            <a:ext cx="397866" cy="523220"/>
          </a:xfrm>
          <a:prstGeom prst="rect">
            <a:avLst/>
          </a:prstGeom>
          <a:noFill/>
        </p:spPr>
        <p:txBody>
          <a:bodyPr wrap="none" rtlCol="0">
            <a:spAutoFit/>
          </a:bodyPr>
          <a:lstStyle/>
          <a:p>
            <a:r>
              <a:rPr lang="en-US" sz="2800" dirty="0">
                <a:latin typeface="Amasis MT Pro Black" panose="020F0502020204030204" pitchFamily="18" charset="0"/>
              </a:rPr>
              <a:t>1</a:t>
            </a:r>
          </a:p>
        </p:txBody>
      </p:sp>
      <p:sp>
        <p:nvSpPr>
          <p:cNvPr id="26" name="TextBox 25">
            <a:extLst>
              <a:ext uri="{FF2B5EF4-FFF2-40B4-BE49-F238E27FC236}">
                <a16:creationId xmlns:a16="http://schemas.microsoft.com/office/drawing/2014/main" id="{0BA8D445-071E-F264-A1ED-F808D87E0A96}"/>
              </a:ext>
            </a:extLst>
          </p:cNvPr>
          <p:cNvSpPr txBox="1"/>
          <p:nvPr/>
        </p:nvSpPr>
        <p:spPr>
          <a:xfrm>
            <a:off x="6778981" y="5562039"/>
            <a:ext cx="397866" cy="523220"/>
          </a:xfrm>
          <a:prstGeom prst="rect">
            <a:avLst/>
          </a:prstGeom>
          <a:noFill/>
        </p:spPr>
        <p:txBody>
          <a:bodyPr wrap="none" rtlCol="0">
            <a:spAutoFit/>
          </a:bodyPr>
          <a:lstStyle/>
          <a:p>
            <a:r>
              <a:rPr lang="en-US" sz="2800" dirty="0">
                <a:latin typeface="Amasis MT Pro Black" panose="020F0502020204030204" pitchFamily="18" charset="0"/>
              </a:rPr>
              <a:t>4</a:t>
            </a:r>
          </a:p>
        </p:txBody>
      </p:sp>
      <p:sp>
        <p:nvSpPr>
          <p:cNvPr id="27" name="TextBox 26">
            <a:extLst>
              <a:ext uri="{FF2B5EF4-FFF2-40B4-BE49-F238E27FC236}">
                <a16:creationId xmlns:a16="http://schemas.microsoft.com/office/drawing/2014/main" id="{F766C315-0281-986F-C762-1E1AA282EA3E}"/>
              </a:ext>
            </a:extLst>
          </p:cNvPr>
          <p:cNvSpPr txBox="1"/>
          <p:nvPr/>
        </p:nvSpPr>
        <p:spPr>
          <a:xfrm>
            <a:off x="8482466" y="5595886"/>
            <a:ext cx="384762" cy="523220"/>
          </a:xfrm>
          <a:prstGeom prst="rect">
            <a:avLst/>
          </a:prstGeom>
          <a:noFill/>
        </p:spPr>
        <p:txBody>
          <a:bodyPr wrap="square" rtlCol="0">
            <a:spAutoFit/>
          </a:bodyPr>
          <a:lstStyle/>
          <a:p>
            <a:r>
              <a:rPr lang="en-US" sz="2800" dirty="0">
                <a:latin typeface="Amasis MT Pro Black" panose="020F0502020204030204" pitchFamily="18" charset="0"/>
              </a:rPr>
              <a:t>5</a:t>
            </a:r>
          </a:p>
        </p:txBody>
      </p:sp>
      <p:sp>
        <p:nvSpPr>
          <p:cNvPr id="28" name="TextBox 27">
            <a:extLst>
              <a:ext uri="{FF2B5EF4-FFF2-40B4-BE49-F238E27FC236}">
                <a16:creationId xmlns:a16="http://schemas.microsoft.com/office/drawing/2014/main" id="{54CAE16E-BB0C-9F20-1A27-723D55BFEF4B}"/>
              </a:ext>
            </a:extLst>
          </p:cNvPr>
          <p:cNvSpPr txBox="1"/>
          <p:nvPr/>
        </p:nvSpPr>
        <p:spPr>
          <a:xfrm>
            <a:off x="5007294" y="5565659"/>
            <a:ext cx="384762" cy="523220"/>
          </a:xfrm>
          <a:prstGeom prst="rect">
            <a:avLst/>
          </a:prstGeom>
          <a:noFill/>
        </p:spPr>
        <p:txBody>
          <a:bodyPr wrap="square" rtlCol="0">
            <a:spAutoFit/>
          </a:bodyPr>
          <a:lstStyle/>
          <a:p>
            <a:r>
              <a:rPr lang="en-US" sz="2800" dirty="0">
                <a:latin typeface="Amasis MT Pro Black" panose="020F0502020204030204" pitchFamily="18" charset="0"/>
              </a:rPr>
              <a:t>3</a:t>
            </a:r>
          </a:p>
        </p:txBody>
      </p:sp>
      <p:sp>
        <p:nvSpPr>
          <p:cNvPr id="29" name="TextBox 28">
            <a:extLst>
              <a:ext uri="{FF2B5EF4-FFF2-40B4-BE49-F238E27FC236}">
                <a16:creationId xmlns:a16="http://schemas.microsoft.com/office/drawing/2014/main" id="{C362ECE5-5B0D-6DBF-4A05-D1681C3F9DAE}"/>
              </a:ext>
            </a:extLst>
          </p:cNvPr>
          <p:cNvSpPr txBox="1"/>
          <p:nvPr/>
        </p:nvSpPr>
        <p:spPr>
          <a:xfrm>
            <a:off x="3284653" y="5559549"/>
            <a:ext cx="384762" cy="523220"/>
          </a:xfrm>
          <a:prstGeom prst="rect">
            <a:avLst/>
          </a:prstGeom>
          <a:noFill/>
        </p:spPr>
        <p:txBody>
          <a:bodyPr wrap="square" rtlCol="0">
            <a:spAutoFit/>
          </a:bodyPr>
          <a:lstStyle/>
          <a:p>
            <a:r>
              <a:rPr lang="en-US" sz="2800" dirty="0">
                <a:latin typeface="Amasis MT Pro Black" panose="020F0502020204030204" pitchFamily="18" charset="0"/>
              </a:rPr>
              <a:t>2</a:t>
            </a:r>
          </a:p>
        </p:txBody>
      </p:sp>
      <p:pic>
        <p:nvPicPr>
          <p:cNvPr id="31" name="Picture 30">
            <a:extLst>
              <a:ext uri="{FF2B5EF4-FFF2-40B4-BE49-F238E27FC236}">
                <a16:creationId xmlns:a16="http://schemas.microsoft.com/office/drawing/2014/main" id="{AD392FD6-66D9-6197-E486-D2E9429E77AF}"/>
              </a:ext>
            </a:extLst>
          </p:cNvPr>
          <p:cNvPicPr>
            <a:picLocks noChangeAspect="1"/>
          </p:cNvPicPr>
          <p:nvPr/>
        </p:nvPicPr>
        <p:blipFill>
          <a:blip r:embed="rId10"/>
          <a:stretch>
            <a:fillRect/>
          </a:stretch>
        </p:blipFill>
        <p:spPr>
          <a:xfrm>
            <a:off x="217412" y="5598596"/>
            <a:ext cx="1530429" cy="1136708"/>
          </a:xfrm>
          <a:prstGeom prst="rect">
            <a:avLst/>
          </a:prstGeom>
        </p:spPr>
      </p:pic>
      <p:pic>
        <p:nvPicPr>
          <p:cNvPr id="34" name="Picture 33">
            <a:extLst>
              <a:ext uri="{FF2B5EF4-FFF2-40B4-BE49-F238E27FC236}">
                <a16:creationId xmlns:a16="http://schemas.microsoft.com/office/drawing/2014/main" id="{DD8ADA8F-D315-9257-3A76-E5770C3B6256}"/>
              </a:ext>
            </a:extLst>
          </p:cNvPr>
          <p:cNvPicPr>
            <a:picLocks noChangeAspect="1"/>
          </p:cNvPicPr>
          <p:nvPr/>
        </p:nvPicPr>
        <p:blipFill>
          <a:blip r:embed="rId11"/>
          <a:stretch>
            <a:fillRect/>
          </a:stretch>
        </p:blipFill>
        <p:spPr>
          <a:xfrm rot="10800000">
            <a:off x="10009195" y="5899663"/>
            <a:ext cx="1276416" cy="1003352"/>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11590</TotalTime>
  <Words>3176</Words>
  <Application>Microsoft Office PowerPoint</Application>
  <PresentationFormat>Widescreen</PresentationFormat>
  <Paragraphs>266</Paragraphs>
  <Slides>48</Slides>
  <Notes>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48</vt:i4>
      </vt:variant>
    </vt:vector>
  </HeadingPairs>
  <TitlesOfParts>
    <vt:vector size="54" baseType="lpstr">
      <vt:lpstr>Abadi</vt:lpstr>
      <vt:lpstr>Amasis MT Pro Black</vt:lpstr>
      <vt:lpstr>Arial</vt:lpstr>
      <vt:lpstr>Calibri</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Connie Bagonza Tendo</cp:lastModifiedBy>
  <cp:revision>202</cp:revision>
  <dcterms:created xsi:type="dcterms:W3CDTF">2021-04-29T18:58:34Z</dcterms:created>
  <dcterms:modified xsi:type="dcterms:W3CDTF">2024-10-23T10:14:47Z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